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Poppins Medium" panose="00000600000000000000" pitchFamily="2" charset="0"/>
      <p:regular r:id="rId17"/>
    </p:embeddedFont>
    <p:embeddedFont>
      <p:font typeface="Poppins Semi-Bold" panose="020B0604020202020204" charset="0"/>
      <p:regular r:id="rId18"/>
    </p:embeddedFont>
    <p:embeddedFont>
      <p:font typeface="Poppins Ultra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-475" y="-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4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4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3.png"/><Relationship Id="rId2" Type="http://schemas.openxmlformats.org/officeDocument/2006/relationships/image" Target="../media/image4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2.svg"/><Relationship Id="rId5" Type="http://schemas.openxmlformats.org/officeDocument/2006/relationships/image" Target="../media/image48.svg"/><Relationship Id="rId15" Type="http://schemas.openxmlformats.org/officeDocument/2006/relationships/image" Target="../media/image56.sv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22.svg"/><Relationship Id="rId1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6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2753" y="5615657"/>
            <a:ext cx="19633980" cy="5857009"/>
            <a:chOff x="0" y="0"/>
            <a:chExt cx="5171089" cy="15425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1089" cy="1542587"/>
            </a:xfrm>
            <a:custGeom>
              <a:avLst/>
              <a:gdLst/>
              <a:ahLst/>
              <a:cxnLst/>
              <a:rect l="l" t="t" r="r" b="b"/>
              <a:pathLst>
                <a:path w="5171089" h="1542587">
                  <a:moveTo>
                    <a:pt x="0" y="0"/>
                  </a:moveTo>
                  <a:lnTo>
                    <a:pt x="5171089" y="0"/>
                  </a:lnTo>
                  <a:lnTo>
                    <a:pt x="5171089" y="1542587"/>
                  </a:lnTo>
                  <a:lnTo>
                    <a:pt x="0" y="1542587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71089" cy="1580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393709" y="-6797019"/>
            <a:ext cx="12911838" cy="12648221"/>
          </a:xfrm>
          <a:custGeom>
            <a:avLst/>
            <a:gdLst/>
            <a:ahLst/>
            <a:cxnLst/>
            <a:rect l="l" t="t" r="r" b="b"/>
            <a:pathLst>
              <a:path w="12911838" h="12648221">
                <a:moveTo>
                  <a:pt x="0" y="0"/>
                </a:moveTo>
                <a:lnTo>
                  <a:pt x="12911838" y="0"/>
                </a:lnTo>
                <a:lnTo>
                  <a:pt x="12911838" y="12648221"/>
                </a:lnTo>
                <a:lnTo>
                  <a:pt x="0" y="12648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133368" y="3213363"/>
            <a:ext cx="13034904" cy="12089874"/>
          </a:xfrm>
          <a:custGeom>
            <a:avLst/>
            <a:gdLst/>
            <a:ahLst/>
            <a:cxnLst/>
            <a:rect l="l" t="t" r="r" b="b"/>
            <a:pathLst>
              <a:path w="13034904" h="12089874">
                <a:moveTo>
                  <a:pt x="0" y="0"/>
                </a:moveTo>
                <a:lnTo>
                  <a:pt x="13034904" y="0"/>
                </a:lnTo>
                <a:lnTo>
                  <a:pt x="13034904" y="12089874"/>
                </a:lnTo>
                <a:lnTo>
                  <a:pt x="0" y="12089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56840" y="3623488"/>
            <a:ext cx="9824145" cy="5961830"/>
          </a:xfrm>
          <a:custGeom>
            <a:avLst/>
            <a:gdLst/>
            <a:ahLst/>
            <a:cxnLst/>
            <a:rect l="l" t="t" r="r" b="b"/>
            <a:pathLst>
              <a:path w="9824145" h="5961830">
                <a:moveTo>
                  <a:pt x="0" y="0"/>
                </a:moveTo>
                <a:lnTo>
                  <a:pt x="9824145" y="0"/>
                </a:lnTo>
                <a:lnTo>
                  <a:pt x="9824145" y="5961830"/>
                </a:lnTo>
                <a:lnTo>
                  <a:pt x="0" y="5961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95947" y="1927356"/>
            <a:ext cx="3449295" cy="2276535"/>
          </a:xfrm>
          <a:custGeom>
            <a:avLst/>
            <a:gdLst/>
            <a:ahLst/>
            <a:cxnLst/>
            <a:rect l="l" t="t" r="r" b="b"/>
            <a:pathLst>
              <a:path w="3449295" h="2276535">
                <a:moveTo>
                  <a:pt x="0" y="0"/>
                </a:moveTo>
                <a:lnTo>
                  <a:pt x="3449294" y="0"/>
                </a:lnTo>
                <a:lnTo>
                  <a:pt x="3449294" y="2276535"/>
                </a:lnTo>
                <a:lnTo>
                  <a:pt x="0" y="2276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114128" y="1943730"/>
            <a:ext cx="3187100" cy="4114800"/>
          </a:xfrm>
          <a:custGeom>
            <a:avLst/>
            <a:gdLst/>
            <a:ahLst/>
            <a:cxnLst/>
            <a:rect l="l" t="t" r="r" b="b"/>
            <a:pathLst>
              <a:path w="3187100" h="4114800">
                <a:moveTo>
                  <a:pt x="0" y="0"/>
                </a:moveTo>
                <a:lnTo>
                  <a:pt x="3187100" y="0"/>
                </a:lnTo>
                <a:lnTo>
                  <a:pt x="31871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791763" y="6058530"/>
            <a:ext cx="1669058" cy="3671927"/>
          </a:xfrm>
          <a:custGeom>
            <a:avLst/>
            <a:gdLst/>
            <a:ahLst/>
            <a:cxnLst/>
            <a:rect l="l" t="t" r="r" b="b"/>
            <a:pathLst>
              <a:path w="1669058" h="3671927">
                <a:moveTo>
                  <a:pt x="0" y="0"/>
                </a:moveTo>
                <a:lnTo>
                  <a:pt x="1669058" y="0"/>
                </a:lnTo>
                <a:lnTo>
                  <a:pt x="1669058" y="3671927"/>
                </a:lnTo>
                <a:lnTo>
                  <a:pt x="0" y="36719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092295" y="1028700"/>
            <a:ext cx="563614" cy="412975"/>
          </a:xfrm>
          <a:custGeom>
            <a:avLst/>
            <a:gdLst/>
            <a:ahLst/>
            <a:cxnLst/>
            <a:rect l="l" t="t" r="r" b="b"/>
            <a:pathLst>
              <a:path w="563614" h="412975">
                <a:moveTo>
                  <a:pt x="0" y="0"/>
                </a:moveTo>
                <a:lnTo>
                  <a:pt x="563613" y="0"/>
                </a:lnTo>
                <a:lnTo>
                  <a:pt x="563613" y="412975"/>
                </a:lnTo>
                <a:lnTo>
                  <a:pt x="0" y="4129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738420" y="1717806"/>
            <a:ext cx="12375709" cy="127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31"/>
              </a:lnSpc>
              <a:spcBef>
                <a:spcPct val="0"/>
              </a:spcBef>
            </a:pPr>
            <a:r>
              <a:rPr lang="en-US" sz="7022" b="1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Optimizing Office Space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85312" y="3544982"/>
            <a:ext cx="2924474" cy="452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23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-By Anvesh</a:t>
            </a:r>
          </a:p>
          <a:p>
            <a:pPr algn="l">
              <a:lnSpc>
                <a:spcPts val="1625"/>
              </a:lnSpc>
            </a:pPr>
            <a:endParaRPr lang="en-US" sz="2322" b="1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6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8999" y="-429963"/>
            <a:ext cx="11825055" cy="11902629"/>
            <a:chOff x="0" y="0"/>
            <a:chExt cx="3114418" cy="31348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14418" cy="3134849"/>
            </a:xfrm>
            <a:custGeom>
              <a:avLst/>
              <a:gdLst/>
              <a:ahLst/>
              <a:cxnLst/>
              <a:rect l="l" t="t" r="r" b="b"/>
              <a:pathLst>
                <a:path w="3114418" h="3134849">
                  <a:moveTo>
                    <a:pt x="0" y="0"/>
                  </a:moveTo>
                  <a:lnTo>
                    <a:pt x="3114418" y="0"/>
                  </a:lnTo>
                  <a:lnTo>
                    <a:pt x="3114418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14418" cy="317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47243"/>
            <a:ext cx="7516228" cy="8902369"/>
          </a:xfrm>
          <a:custGeom>
            <a:avLst/>
            <a:gdLst/>
            <a:ahLst/>
            <a:cxnLst/>
            <a:rect l="l" t="t" r="r" b="b"/>
            <a:pathLst>
              <a:path w="7516228" h="8902369">
                <a:moveTo>
                  <a:pt x="0" y="0"/>
                </a:moveTo>
                <a:lnTo>
                  <a:pt x="7516228" y="0"/>
                </a:lnTo>
                <a:lnTo>
                  <a:pt x="7516228" y="8902369"/>
                </a:lnTo>
                <a:lnTo>
                  <a:pt x="0" y="8902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12126" y="648077"/>
            <a:ext cx="563614" cy="412975"/>
          </a:xfrm>
          <a:custGeom>
            <a:avLst/>
            <a:gdLst/>
            <a:ahLst/>
            <a:cxnLst/>
            <a:rect l="l" t="t" r="r" b="b"/>
            <a:pathLst>
              <a:path w="563614" h="412975">
                <a:moveTo>
                  <a:pt x="0" y="0"/>
                </a:moveTo>
                <a:lnTo>
                  <a:pt x="563614" y="0"/>
                </a:lnTo>
                <a:lnTo>
                  <a:pt x="563614" y="412975"/>
                </a:lnTo>
                <a:lnTo>
                  <a:pt x="0" y="41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097586" y="695096"/>
            <a:ext cx="2772635" cy="36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3122" b="1">
                <a:solidFill>
                  <a:srgbClr val="231F2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Solution 4: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566407" y="9258300"/>
            <a:ext cx="1692893" cy="682965"/>
            <a:chOff x="0" y="0"/>
            <a:chExt cx="1007361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7361" cy="406400"/>
            </a:xfrm>
            <a:custGeom>
              <a:avLst/>
              <a:gdLst/>
              <a:ahLst/>
              <a:cxnLst/>
              <a:rect l="l" t="t" r="r" b="b"/>
              <a:pathLst>
                <a:path w="1007361" h="406400">
                  <a:moveTo>
                    <a:pt x="804161" y="0"/>
                  </a:moveTo>
                  <a:cubicBezTo>
                    <a:pt x="916385" y="0"/>
                    <a:pt x="1007361" y="90976"/>
                    <a:pt x="1007361" y="203200"/>
                  </a:cubicBezTo>
                  <a:cubicBezTo>
                    <a:pt x="1007361" y="315424"/>
                    <a:pt x="916385" y="406400"/>
                    <a:pt x="804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95250"/>
              <a:ext cx="1007361" cy="311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747047" y="1428473"/>
            <a:ext cx="8785550" cy="2422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5"/>
              </a:lnSpc>
            </a:pPr>
            <a:r>
              <a:rPr lang="en-US" sz="8561" b="1">
                <a:solidFill>
                  <a:srgbClr val="01011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Advantages &amp; Disadvantages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39033" y="4430318"/>
            <a:ext cx="6773820" cy="385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9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Advantages:</a:t>
            </a:r>
          </a:p>
          <a:p>
            <a:pPr marL="544701" lvl="1" indent="-272351" algn="l">
              <a:lnSpc>
                <a:spcPts val="2951"/>
              </a:lnSpc>
              <a:buFont typeface="Arial"/>
              <a:buChar char="•"/>
            </a:pPr>
            <a:r>
              <a:rPr lang="en-US" sz="25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Adds storage without increasing footprint.</a:t>
            </a:r>
          </a:p>
          <a:p>
            <a:pPr marL="544701" lvl="1" indent="-272351" algn="l">
              <a:lnSpc>
                <a:spcPts val="2951"/>
              </a:lnSpc>
              <a:buFont typeface="Arial"/>
              <a:buChar char="•"/>
            </a:pPr>
            <a:r>
              <a:rPr lang="en-US" sz="25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Creates an organized, clutter-free environment.</a:t>
            </a:r>
          </a:p>
          <a:p>
            <a:pPr algn="l">
              <a:lnSpc>
                <a:spcPts val="2951"/>
              </a:lnSpc>
            </a:pPr>
            <a:endParaRPr lang="en-US" sz="2522" b="1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l">
              <a:lnSpc>
                <a:spcPts val="3416"/>
              </a:lnSpc>
            </a:pPr>
            <a:r>
              <a:rPr lang="en-US" sz="2919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Disadvantages:</a:t>
            </a:r>
          </a:p>
          <a:p>
            <a:pPr marL="544701" lvl="1" indent="-272351" algn="l">
              <a:lnSpc>
                <a:spcPts val="2951"/>
              </a:lnSpc>
              <a:buFont typeface="Arial"/>
              <a:buChar char="•"/>
            </a:pPr>
            <a:r>
              <a:rPr lang="en-US" sz="25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May require structural changes.</a:t>
            </a:r>
          </a:p>
          <a:p>
            <a:pPr marL="544701" lvl="1" indent="-272351" algn="l">
              <a:lnSpc>
                <a:spcPts val="2951"/>
              </a:lnSpc>
              <a:buFont typeface="Arial"/>
              <a:buChar char="•"/>
            </a:pPr>
            <a:r>
              <a:rPr lang="en-US" sz="25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Some employees may find vertical layouts less accessible.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6148138" y="9618832"/>
            <a:ext cx="5294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6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9926" y="5615657"/>
            <a:ext cx="19633980" cy="5857009"/>
            <a:chOff x="0" y="0"/>
            <a:chExt cx="5171089" cy="15425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1089" cy="1542587"/>
            </a:xfrm>
            <a:custGeom>
              <a:avLst/>
              <a:gdLst/>
              <a:ahLst/>
              <a:cxnLst/>
              <a:rect l="l" t="t" r="r" b="b"/>
              <a:pathLst>
                <a:path w="5171089" h="1542587">
                  <a:moveTo>
                    <a:pt x="0" y="0"/>
                  </a:moveTo>
                  <a:lnTo>
                    <a:pt x="5171089" y="0"/>
                  </a:lnTo>
                  <a:lnTo>
                    <a:pt x="5171089" y="1542587"/>
                  </a:lnTo>
                  <a:lnTo>
                    <a:pt x="0" y="1542587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71089" cy="1580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010114" y="0"/>
            <a:ext cx="19633980" cy="10287000"/>
            <a:chOff x="0" y="0"/>
            <a:chExt cx="5171089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71089" cy="2709333"/>
            </a:xfrm>
            <a:custGeom>
              <a:avLst/>
              <a:gdLst/>
              <a:ahLst/>
              <a:cxnLst/>
              <a:rect l="l" t="t" r="r" b="b"/>
              <a:pathLst>
                <a:path w="5171089" h="2709333">
                  <a:moveTo>
                    <a:pt x="12224" y="0"/>
                  </a:moveTo>
                  <a:lnTo>
                    <a:pt x="5158866" y="0"/>
                  </a:lnTo>
                  <a:cubicBezTo>
                    <a:pt x="5165617" y="0"/>
                    <a:pt x="5171089" y="5473"/>
                    <a:pt x="5171089" y="12224"/>
                  </a:cubicBezTo>
                  <a:lnTo>
                    <a:pt x="5171089" y="2697110"/>
                  </a:lnTo>
                  <a:cubicBezTo>
                    <a:pt x="5171089" y="2703861"/>
                    <a:pt x="5165617" y="2709333"/>
                    <a:pt x="5158866" y="2709333"/>
                  </a:cubicBezTo>
                  <a:lnTo>
                    <a:pt x="12224" y="2709333"/>
                  </a:lnTo>
                  <a:cubicBezTo>
                    <a:pt x="5473" y="2709333"/>
                    <a:pt x="0" y="2703861"/>
                    <a:pt x="0" y="2697110"/>
                  </a:cubicBezTo>
                  <a:lnTo>
                    <a:pt x="0" y="12224"/>
                  </a:lnTo>
                  <a:cubicBezTo>
                    <a:pt x="0" y="5473"/>
                    <a:pt x="5473" y="0"/>
                    <a:pt x="12224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17108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5133368" y="3213363"/>
            <a:ext cx="13034904" cy="12089874"/>
          </a:xfrm>
          <a:custGeom>
            <a:avLst/>
            <a:gdLst/>
            <a:ahLst/>
            <a:cxnLst/>
            <a:rect l="l" t="t" r="r" b="b"/>
            <a:pathLst>
              <a:path w="13034904" h="12089874">
                <a:moveTo>
                  <a:pt x="0" y="0"/>
                </a:moveTo>
                <a:lnTo>
                  <a:pt x="13034904" y="0"/>
                </a:lnTo>
                <a:lnTo>
                  <a:pt x="13034904" y="12089874"/>
                </a:lnTo>
                <a:lnTo>
                  <a:pt x="0" y="12089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93831" y="1095981"/>
            <a:ext cx="563614" cy="412975"/>
          </a:xfrm>
          <a:custGeom>
            <a:avLst/>
            <a:gdLst/>
            <a:ahLst/>
            <a:cxnLst/>
            <a:rect l="l" t="t" r="r" b="b"/>
            <a:pathLst>
              <a:path w="563614" h="412975">
                <a:moveTo>
                  <a:pt x="0" y="0"/>
                </a:moveTo>
                <a:lnTo>
                  <a:pt x="563613" y="0"/>
                </a:lnTo>
                <a:lnTo>
                  <a:pt x="563613" y="412975"/>
                </a:lnTo>
                <a:lnTo>
                  <a:pt x="0" y="412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93831" y="8632721"/>
            <a:ext cx="1692893" cy="682965"/>
            <a:chOff x="0" y="0"/>
            <a:chExt cx="1007361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07361" cy="406400"/>
            </a:xfrm>
            <a:custGeom>
              <a:avLst/>
              <a:gdLst/>
              <a:ahLst/>
              <a:cxnLst/>
              <a:rect l="l" t="t" r="r" b="b"/>
              <a:pathLst>
                <a:path w="1007361" h="406400">
                  <a:moveTo>
                    <a:pt x="804161" y="0"/>
                  </a:moveTo>
                  <a:cubicBezTo>
                    <a:pt x="916385" y="0"/>
                    <a:pt x="1007361" y="90976"/>
                    <a:pt x="1007361" y="203200"/>
                  </a:cubicBezTo>
                  <a:cubicBezTo>
                    <a:pt x="1007361" y="315424"/>
                    <a:pt x="916385" y="406400"/>
                    <a:pt x="804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95250"/>
              <a:ext cx="1007361" cy="311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883585" y="1769426"/>
            <a:ext cx="7885961" cy="337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99"/>
              </a:lnSpc>
            </a:pPr>
            <a:r>
              <a:rPr lang="en-US" sz="8112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Coworking Space Partnerships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93831" y="6135074"/>
            <a:ext cx="6865469" cy="143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3112" lvl="1" indent="-261556" algn="l">
              <a:lnSpc>
                <a:spcPts val="2834"/>
              </a:lnSpc>
              <a:buFont typeface="Arial"/>
              <a:buChar char="•"/>
            </a:pPr>
            <a:r>
              <a:rPr lang="en-US" sz="24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Rent additional coworking spaces for overflow employees.</a:t>
            </a:r>
          </a:p>
          <a:p>
            <a:pPr marL="523112" lvl="1" indent="-261556" algn="l">
              <a:lnSpc>
                <a:spcPts val="2834"/>
              </a:lnSpc>
              <a:buFont typeface="Arial"/>
              <a:buChar char="•"/>
            </a:pPr>
            <a:r>
              <a:rPr lang="en-US" sz="24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Utilize coworking memberships for flexibility.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79290" y="1143000"/>
            <a:ext cx="3230386" cy="36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3122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Solution 5: 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1000786" y="8955154"/>
            <a:ext cx="5294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Freeform 17"/>
          <p:cNvSpPr/>
          <p:nvPr/>
        </p:nvSpPr>
        <p:spPr>
          <a:xfrm>
            <a:off x="14509676" y="-7504721"/>
            <a:ext cx="12911838" cy="12648221"/>
          </a:xfrm>
          <a:custGeom>
            <a:avLst/>
            <a:gdLst/>
            <a:ahLst/>
            <a:cxnLst/>
            <a:rect l="l" t="t" r="r" b="b"/>
            <a:pathLst>
              <a:path w="12911838" h="12648221">
                <a:moveTo>
                  <a:pt x="0" y="0"/>
                </a:moveTo>
                <a:lnTo>
                  <a:pt x="12911838" y="0"/>
                </a:lnTo>
                <a:lnTo>
                  <a:pt x="12911838" y="12648221"/>
                </a:lnTo>
                <a:lnTo>
                  <a:pt x="0" y="12648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10492" y="1028700"/>
            <a:ext cx="8027193" cy="9507566"/>
          </a:xfrm>
          <a:custGeom>
            <a:avLst/>
            <a:gdLst/>
            <a:ahLst/>
            <a:cxnLst/>
            <a:rect l="l" t="t" r="r" b="b"/>
            <a:pathLst>
              <a:path w="8027193" h="9507566">
                <a:moveTo>
                  <a:pt x="0" y="0"/>
                </a:moveTo>
                <a:lnTo>
                  <a:pt x="8027193" y="0"/>
                </a:lnTo>
                <a:lnTo>
                  <a:pt x="8027193" y="9507566"/>
                </a:lnTo>
                <a:lnTo>
                  <a:pt x="0" y="950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6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8999" y="-429963"/>
            <a:ext cx="11825055" cy="11902629"/>
            <a:chOff x="0" y="0"/>
            <a:chExt cx="3114418" cy="31348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14418" cy="3134849"/>
            </a:xfrm>
            <a:custGeom>
              <a:avLst/>
              <a:gdLst/>
              <a:ahLst/>
              <a:cxnLst/>
              <a:rect l="l" t="t" r="r" b="b"/>
              <a:pathLst>
                <a:path w="3114418" h="3134849">
                  <a:moveTo>
                    <a:pt x="0" y="0"/>
                  </a:moveTo>
                  <a:lnTo>
                    <a:pt x="3114418" y="0"/>
                  </a:lnTo>
                  <a:lnTo>
                    <a:pt x="3114418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14418" cy="317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12126" y="648077"/>
            <a:ext cx="563614" cy="412975"/>
          </a:xfrm>
          <a:custGeom>
            <a:avLst/>
            <a:gdLst/>
            <a:ahLst/>
            <a:cxnLst/>
            <a:rect l="l" t="t" r="r" b="b"/>
            <a:pathLst>
              <a:path w="563614" h="412975">
                <a:moveTo>
                  <a:pt x="0" y="0"/>
                </a:moveTo>
                <a:lnTo>
                  <a:pt x="563614" y="0"/>
                </a:lnTo>
                <a:lnTo>
                  <a:pt x="563614" y="412975"/>
                </a:lnTo>
                <a:lnTo>
                  <a:pt x="0" y="412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097586" y="695096"/>
            <a:ext cx="2772635" cy="36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3122" b="1">
                <a:solidFill>
                  <a:srgbClr val="231F2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Solution 5: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566407" y="9258300"/>
            <a:ext cx="1692893" cy="682965"/>
            <a:chOff x="0" y="0"/>
            <a:chExt cx="1007361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07361" cy="406400"/>
            </a:xfrm>
            <a:custGeom>
              <a:avLst/>
              <a:gdLst/>
              <a:ahLst/>
              <a:cxnLst/>
              <a:rect l="l" t="t" r="r" b="b"/>
              <a:pathLst>
                <a:path w="1007361" h="406400">
                  <a:moveTo>
                    <a:pt x="804161" y="0"/>
                  </a:moveTo>
                  <a:cubicBezTo>
                    <a:pt x="916385" y="0"/>
                    <a:pt x="1007361" y="90976"/>
                    <a:pt x="1007361" y="203200"/>
                  </a:cubicBezTo>
                  <a:cubicBezTo>
                    <a:pt x="1007361" y="315424"/>
                    <a:pt x="916385" y="406400"/>
                    <a:pt x="804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95250"/>
              <a:ext cx="1007361" cy="311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5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747047" y="1428473"/>
            <a:ext cx="8785550" cy="2422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5"/>
              </a:lnSpc>
            </a:pPr>
            <a:r>
              <a:rPr lang="en-US" sz="8561" b="1">
                <a:solidFill>
                  <a:srgbClr val="01011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Advantages &amp; Disadvantages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39033" y="4430318"/>
            <a:ext cx="6773820" cy="385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9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Advantages:</a:t>
            </a:r>
          </a:p>
          <a:p>
            <a:pPr marL="544701" lvl="1" indent="-272351" algn="l">
              <a:lnSpc>
                <a:spcPts val="2951"/>
              </a:lnSpc>
              <a:buFont typeface="Arial"/>
              <a:buChar char="•"/>
            </a:pPr>
            <a:r>
              <a:rPr lang="en-US" sz="25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Scalable and cost-effective in the short term.</a:t>
            </a:r>
          </a:p>
          <a:p>
            <a:pPr marL="544701" lvl="1" indent="-272351" algn="l">
              <a:lnSpc>
                <a:spcPts val="2951"/>
              </a:lnSpc>
              <a:buFont typeface="Arial"/>
              <a:buChar char="•"/>
            </a:pPr>
            <a:r>
              <a:rPr lang="en-US" sz="25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Provides networking opportunities.</a:t>
            </a:r>
          </a:p>
          <a:p>
            <a:pPr algn="l">
              <a:lnSpc>
                <a:spcPts val="2951"/>
              </a:lnSpc>
            </a:pPr>
            <a:endParaRPr lang="en-US" sz="2522" b="1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l">
              <a:lnSpc>
                <a:spcPts val="3416"/>
              </a:lnSpc>
            </a:pPr>
            <a:r>
              <a:rPr lang="en-US" sz="2919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Disadvantages:</a:t>
            </a:r>
          </a:p>
          <a:p>
            <a:pPr marL="544701" lvl="1" indent="-272351" algn="l">
              <a:lnSpc>
                <a:spcPts val="2951"/>
              </a:lnSpc>
              <a:buFont typeface="Arial"/>
              <a:buChar char="•"/>
            </a:pPr>
            <a:r>
              <a:rPr lang="en-US" sz="25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Long-term costs could exceed owning space.</a:t>
            </a:r>
          </a:p>
          <a:p>
            <a:pPr marL="544701" lvl="1" indent="-272351" algn="l">
              <a:lnSpc>
                <a:spcPts val="2951"/>
              </a:lnSpc>
              <a:buFont typeface="Arial"/>
              <a:buChar char="•"/>
            </a:pPr>
            <a:r>
              <a:rPr lang="en-US" sz="25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Potential security concerns with shared spaces.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6148138" y="9618832"/>
            <a:ext cx="5294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Freeform 13"/>
          <p:cNvSpPr/>
          <p:nvPr/>
        </p:nvSpPr>
        <p:spPr>
          <a:xfrm>
            <a:off x="-421826" y="1681041"/>
            <a:ext cx="8877642" cy="8260224"/>
          </a:xfrm>
          <a:custGeom>
            <a:avLst/>
            <a:gdLst/>
            <a:ahLst/>
            <a:cxnLst/>
            <a:rect l="l" t="t" r="r" b="b"/>
            <a:pathLst>
              <a:path w="8877642" h="8260224">
                <a:moveTo>
                  <a:pt x="0" y="0"/>
                </a:moveTo>
                <a:lnTo>
                  <a:pt x="8877642" y="0"/>
                </a:lnTo>
                <a:lnTo>
                  <a:pt x="8877642" y="8260224"/>
                </a:lnTo>
                <a:lnTo>
                  <a:pt x="0" y="8260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7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03033" y="2521155"/>
            <a:ext cx="13476142" cy="6612712"/>
            <a:chOff x="0" y="0"/>
            <a:chExt cx="3549272" cy="17416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49272" cy="1741619"/>
            </a:xfrm>
            <a:custGeom>
              <a:avLst/>
              <a:gdLst/>
              <a:ahLst/>
              <a:cxnLst/>
              <a:rect l="l" t="t" r="r" b="b"/>
              <a:pathLst>
                <a:path w="3549272" h="1741619">
                  <a:moveTo>
                    <a:pt x="30448" y="0"/>
                  </a:moveTo>
                  <a:lnTo>
                    <a:pt x="3518824" y="0"/>
                  </a:lnTo>
                  <a:cubicBezTo>
                    <a:pt x="3535640" y="0"/>
                    <a:pt x="3549272" y="13632"/>
                    <a:pt x="3549272" y="30448"/>
                  </a:cubicBezTo>
                  <a:lnTo>
                    <a:pt x="3549272" y="1711172"/>
                  </a:lnTo>
                  <a:cubicBezTo>
                    <a:pt x="3549272" y="1727987"/>
                    <a:pt x="3535640" y="1741619"/>
                    <a:pt x="3518824" y="1741619"/>
                  </a:cubicBezTo>
                  <a:lnTo>
                    <a:pt x="30448" y="1741619"/>
                  </a:lnTo>
                  <a:cubicBezTo>
                    <a:pt x="13632" y="1741619"/>
                    <a:pt x="0" y="1727987"/>
                    <a:pt x="0" y="1711172"/>
                  </a:cubicBezTo>
                  <a:lnTo>
                    <a:pt x="0" y="30448"/>
                  </a:lnTo>
                  <a:cubicBezTo>
                    <a:pt x="0" y="13632"/>
                    <a:pt x="13632" y="0"/>
                    <a:pt x="3044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49272" cy="177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54034" y="7925620"/>
            <a:ext cx="1692893" cy="682965"/>
            <a:chOff x="0" y="0"/>
            <a:chExt cx="1007361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7361" cy="406400"/>
            </a:xfrm>
            <a:custGeom>
              <a:avLst/>
              <a:gdLst/>
              <a:ahLst/>
              <a:cxnLst/>
              <a:rect l="l" t="t" r="r" b="b"/>
              <a:pathLst>
                <a:path w="1007361" h="406400">
                  <a:moveTo>
                    <a:pt x="804161" y="0"/>
                  </a:moveTo>
                  <a:cubicBezTo>
                    <a:pt x="916385" y="0"/>
                    <a:pt x="1007361" y="90976"/>
                    <a:pt x="1007361" y="203200"/>
                  </a:cubicBezTo>
                  <a:cubicBezTo>
                    <a:pt x="1007361" y="315424"/>
                    <a:pt x="916385" y="406400"/>
                    <a:pt x="804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95250"/>
              <a:ext cx="1007361" cy="311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5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3960989" y="8248052"/>
            <a:ext cx="529431" cy="0"/>
          </a:xfrm>
          <a:prstGeom prst="line">
            <a:avLst/>
          </a:prstGeom>
          <a:ln w="38100" cap="flat">
            <a:solidFill>
              <a:srgbClr val="01011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2366591" y="1597068"/>
            <a:ext cx="563614" cy="412975"/>
          </a:xfrm>
          <a:custGeom>
            <a:avLst/>
            <a:gdLst/>
            <a:ahLst/>
            <a:cxnLst/>
            <a:rect l="l" t="t" r="r" b="b"/>
            <a:pathLst>
              <a:path w="563614" h="412975">
                <a:moveTo>
                  <a:pt x="0" y="0"/>
                </a:moveTo>
                <a:lnTo>
                  <a:pt x="563613" y="0"/>
                </a:lnTo>
                <a:lnTo>
                  <a:pt x="563613" y="412975"/>
                </a:lnTo>
                <a:lnTo>
                  <a:pt x="0" y="412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640612" y="2235136"/>
            <a:ext cx="8027193" cy="9507566"/>
          </a:xfrm>
          <a:custGeom>
            <a:avLst/>
            <a:gdLst/>
            <a:ahLst/>
            <a:cxnLst/>
            <a:rect l="l" t="t" r="r" b="b"/>
            <a:pathLst>
              <a:path w="8027193" h="9507566">
                <a:moveTo>
                  <a:pt x="0" y="0"/>
                </a:moveTo>
                <a:lnTo>
                  <a:pt x="8027193" y="0"/>
                </a:lnTo>
                <a:lnTo>
                  <a:pt x="8027193" y="9507565"/>
                </a:lnTo>
                <a:lnTo>
                  <a:pt x="0" y="9507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100631" y="4201275"/>
            <a:ext cx="4030836" cy="6463439"/>
          </a:xfrm>
          <a:custGeom>
            <a:avLst/>
            <a:gdLst/>
            <a:ahLst/>
            <a:cxnLst/>
            <a:rect l="l" t="t" r="r" b="b"/>
            <a:pathLst>
              <a:path w="4030836" h="6463439">
                <a:moveTo>
                  <a:pt x="0" y="0"/>
                </a:moveTo>
                <a:lnTo>
                  <a:pt x="4030835" y="0"/>
                </a:lnTo>
                <a:lnTo>
                  <a:pt x="4030835" y="6463439"/>
                </a:lnTo>
                <a:lnTo>
                  <a:pt x="0" y="6463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52051" y="3003083"/>
            <a:ext cx="7957399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000" b="1">
                <a:solidFill>
                  <a:srgbClr val="01011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Action Plans: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54034" y="4050146"/>
            <a:ext cx="7965360" cy="353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509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Survey employees for remote work preferences.</a:t>
            </a:r>
          </a:p>
          <a:p>
            <a:pPr marL="647700" lvl="1" indent="-323850" algn="l">
              <a:lnSpc>
                <a:spcPts val="3509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Identify and purchase modular furniture.</a:t>
            </a:r>
          </a:p>
          <a:p>
            <a:pPr marL="647700" lvl="1" indent="-323850" algn="l">
              <a:lnSpc>
                <a:spcPts val="3509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Implement communication tools and training for remote work.</a:t>
            </a:r>
          </a:p>
          <a:p>
            <a:pPr marL="647700" lvl="1" indent="-323850" algn="l">
              <a:lnSpc>
                <a:spcPts val="3509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Pilot and monitor for 3 months to measure effectiveness.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52051" y="1653612"/>
            <a:ext cx="2829575" cy="366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5"/>
              </a:lnSpc>
            </a:pPr>
            <a:r>
              <a:rPr lang="en-US" sz="3222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Next steps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7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42974" y="7999482"/>
            <a:ext cx="27720573" cy="8642412"/>
            <a:chOff x="0" y="0"/>
            <a:chExt cx="7300892" cy="22761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00892" cy="2276191"/>
            </a:xfrm>
            <a:custGeom>
              <a:avLst/>
              <a:gdLst/>
              <a:ahLst/>
              <a:cxnLst/>
              <a:rect l="l" t="t" r="r" b="b"/>
              <a:pathLst>
                <a:path w="7300892" h="2276191">
                  <a:moveTo>
                    <a:pt x="8658" y="0"/>
                  </a:moveTo>
                  <a:lnTo>
                    <a:pt x="7292234" y="0"/>
                  </a:lnTo>
                  <a:cubicBezTo>
                    <a:pt x="7297015" y="0"/>
                    <a:pt x="7300892" y="3876"/>
                    <a:pt x="7300892" y="8658"/>
                  </a:cubicBezTo>
                  <a:lnTo>
                    <a:pt x="7300892" y="2267533"/>
                  </a:lnTo>
                  <a:cubicBezTo>
                    <a:pt x="7300892" y="2269829"/>
                    <a:pt x="7299979" y="2272031"/>
                    <a:pt x="7298356" y="2273655"/>
                  </a:cubicBezTo>
                  <a:cubicBezTo>
                    <a:pt x="7296732" y="2275279"/>
                    <a:pt x="7294530" y="2276191"/>
                    <a:pt x="7292234" y="2276191"/>
                  </a:cubicBezTo>
                  <a:lnTo>
                    <a:pt x="8658" y="2276191"/>
                  </a:lnTo>
                  <a:cubicBezTo>
                    <a:pt x="3876" y="2276191"/>
                    <a:pt x="0" y="2272315"/>
                    <a:pt x="0" y="2267533"/>
                  </a:cubicBezTo>
                  <a:lnTo>
                    <a:pt x="0" y="8658"/>
                  </a:lnTo>
                  <a:cubicBezTo>
                    <a:pt x="0" y="3876"/>
                    <a:pt x="3876" y="0"/>
                    <a:pt x="8658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300892" cy="2314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1393164"/>
            <a:ext cx="8877642" cy="8260224"/>
          </a:xfrm>
          <a:custGeom>
            <a:avLst/>
            <a:gdLst/>
            <a:ahLst/>
            <a:cxnLst/>
            <a:rect l="l" t="t" r="r" b="b"/>
            <a:pathLst>
              <a:path w="8877642" h="8260224">
                <a:moveTo>
                  <a:pt x="0" y="0"/>
                </a:moveTo>
                <a:lnTo>
                  <a:pt x="8877642" y="0"/>
                </a:lnTo>
                <a:lnTo>
                  <a:pt x="8877642" y="8260224"/>
                </a:lnTo>
                <a:lnTo>
                  <a:pt x="0" y="8260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360774" y="8364027"/>
            <a:ext cx="1692893" cy="682965"/>
            <a:chOff x="0" y="0"/>
            <a:chExt cx="1007361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07361" cy="406400"/>
            </a:xfrm>
            <a:custGeom>
              <a:avLst/>
              <a:gdLst/>
              <a:ahLst/>
              <a:cxnLst/>
              <a:rect l="l" t="t" r="r" b="b"/>
              <a:pathLst>
                <a:path w="1007361" h="406400">
                  <a:moveTo>
                    <a:pt x="804161" y="0"/>
                  </a:moveTo>
                  <a:cubicBezTo>
                    <a:pt x="916385" y="0"/>
                    <a:pt x="1007361" y="90976"/>
                    <a:pt x="1007361" y="203200"/>
                  </a:cubicBezTo>
                  <a:cubicBezTo>
                    <a:pt x="1007361" y="315424"/>
                    <a:pt x="916385" y="406400"/>
                    <a:pt x="804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95250"/>
              <a:ext cx="1007361" cy="311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5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967729" y="8686460"/>
            <a:ext cx="52943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Freeform 10"/>
          <p:cNvSpPr/>
          <p:nvPr/>
        </p:nvSpPr>
        <p:spPr>
          <a:xfrm>
            <a:off x="13105425" y="-8019313"/>
            <a:ext cx="12911838" cy="12648221"/>
          </a:xfrm>
          <a:custGeom>
            <a:avLst/>
            <a:gdLst/>
            <a:ahLst/>
            <a:cxnLst/>
            <a:rect l="l" t="t" r="r" b="b"/>
            <a:pathLst>
              <a:path w="12911838" h="12648221">
                <a:moveTo>
                  <a:pt x="0" y="0"/>
                </a:moveTo>
                <a:lnTo>
                  <a:pt x="12911838" y="0"/>
                </a:lnTo>
                <a:lnTo>
                  <a:pt x="12911838" y="12648221"/>
                </a:lnTo>
                <a:lnTo>
                  <a:pt x="0" y="12648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53110" y="769363"/>
            <a:ext cx="6783226" cy="1276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5"/>
              </a:lnSpc>
            </a:pPr>
            <a:r>
              <a:rPr lang="en-US" sz="8561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7686" y="2482095"/>
            <a:ext cx="8176314" cy="4760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3000" b="1" dirty="0">
                <a:solidFill>
                  <a:srgbClr val="01011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Recommendation:</a:t>
            </a:r>
          </a:p>
          <a:p>
            <a:pPr marL="539749" lvl="1" indent="-269875" algn="l">
              <a:lnSpc>
                <a:spcPts val="2924"/>
              </a:lnSpc>
              <a:buFont typeface="Arial"/>
              <a:buChar char="•"/>
            </a:pPr>
            <a:r>
              <a:rPr lang="en-US" sz="2499" b="1" dirty="0">
                <a:solidFill>
                  <a:srgbClr val="01011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Hybrid Model combining Remote Work (Solution 2) and Modular Furniture (Solution 3).</a:t>
            </a:r>
          </a:p>
          <a:p>
            <a:pPr algn="l">
              <a:lnSpc>
                <a:spcPts val="3139"/>
              </a:lnSpc>
            </a:pPr>
            <a:endParaRPr lang="en-US" sz="2499" b="1" dirty="0">
              <a:solidFill>
                <a:srgbClr val="01011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l">
              <a:lnSpc>
                <a:spcPts val="3509"/>
              </a:lnSpc>
            </a:pPr>
            <a:r>
              <a:rPr lang="en-US" sz="3000" b="1" dirty="0">
                <a:solidFill>
                  <a:srgbClr val="01011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Additional Considerations:</a:t>
            </a:r>
          </a:p>
          <a:p>
            <a:pPr marL="539749" lvl="1" indent="-269875" algn="l">
              <a:lnSpc>
                <a:spcPts val="2924"/>
              </a:lnSpc>
              <a:buFont typeface="Arial"/>
              <a:buChar char="•"/>
            </a:pPr>
            <a:r>
              <a:rPr lang="en-US" sz="2499" b="1" dirty="0">
                <a:solidFill>
                  <a:srgbClr val="01011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Vertical Space Optimization and Coworking Partnerships can supplement growth phases.</a:t>
            </a:r>
          </a:p>
          <a:p>
            <a:pPr algn="l">
              <a:lnSpc>
                <a:spcPts val="3139"/>
              </a:lnSpc>
            </a:pPr>
            <a:endParaRPr lang="en-US" sz="2499" b="1" dirty="0">
              <a:solidFill>
                <a:srgbClr val="01011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l">
              <a:lnSpc>
                <a:spcPts val="3509"/>
              </a:lnSpc>
            </a:pPr>
            <a:r>
              <a:rPr lang="en-US" sz="3000" b="1" dirty="0">
                <a:solidFill>
                  <a:srgbClr val="01011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Rationale:</a:t>
            </a:r>
          </a:p>
          <a:p>
            <a:pPr marL="539749" lvl="1" indent="-269875" algn="l">
              <a:lnSpc>
                <a:spcPts val="2924"/>
              </a:lnSpc>
              <a:buFont typeface="Arial"/>
              <a:buChar char="•"/>
            </a:pPr>
            <a:r>
              <a:rPr lang="en-US" sz="2499" b="1" dirty="0">
                <a:solidFill>
                  <a:srgbClr val="01011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Balances cost, scalability, and employee satisfaction while optimizing space.</a:t>
            </a:r>
          </a:p>
          <a:p>
            <a:pPr algn="l">
              <a:lnSpc>
                <a:spcPts val="3139"/>
              </a:lnSpc>
            </a:pPr>
            <a:endParaRPr lang="en-US" sz="2499" b="1" dirty="0">
              <a:solidFill>
                <a:srgbClr val="01011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9920" y="7611555"/>
            <a:ext cx="19633980" cy="5857009"/>
            <a:chOff x="0" y="0"/>
            <a:chExt cx="5171089" cy="15425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1089" cy="1542587"/>
            </a:xfrm>
            <a:custGeom>
              <a:avLst/>
              <a:gdLst/>
              <a:ahLst/>
              <a:cxnLst/>
              <a:rect l="l" t="t" r="r" b="b"/>
              <a:pathLst>
                <a:path w="5171089" h="1542587">
                  <a:moveTo>
                    <a:pt x="0" y="0"/>
                  </a:moveTo>
                  <a:lnTo>
                    <a:pt x="5171089" y="0"/>
                  </a:lnTo>
                  <a:lnTo>
                    <a:pt x="5171089" y="1542587"/>
                  </a:lnTo>
                  <a:lnTo>
                    <a:pt x="0" y="1542587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71089" cy="1580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937207" y="5143500"/>
            <a:ext cx="1669058" cy="3671927"/>
          </a:xfrm>
          <a:custGeom>
            <a:avLst/>
            <a:gdLst/>
            <a:ahLst/>
            <a:cxnLst/>
            <a:rect l="l" t="t" r="r" b="b"/>
            <a:pathLst>
              <a:path w="1669058" h="3671927">
                <a:moveTo>
                  <a:pt x="0" y="0"/>
                </a:moveTo>
                <a:lnTo>
                  <a:pt x="1669058" y="0"/>
                </a:lnTo>
                <a:lnTo>
                  <a:pt x="1669058" y="3671927"/>
                </a:lnTo>
                <a:lnTo>
                  <a:pt x="0" y="3671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643715" y="6280811"/>
            <a:ext cx="7315200" cy="3777303"/>
          </a:xfrm>
          <a:custGeom>
            <a:avLst/>
            <a:gdLst/>
            <a:ahLst/>
            <a:cxnLst/>
            <a:rect l="l" t="t" r="r" b="b"/>
            <a:pathLst>
              <a:path w="7315200" h="3777303">
                <a:moveTo>
                  <a:pt x="0" y="0"/>
                </a:moveTo>
                <a:lnTo>
                  <a:pt x="7315200" y="0"/>
                </a:lnTo>
                <a:lnTo>
                  <a:pt x="7315200" y="3777303"/>
                </a:lnTo>
                <a:lnTo>
                  <a:pt x="0" y="3777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51890" y="5143500"/>
            <a:ext cx="776810" cy="1547992"/>
          </a:xfrm>
          <a:custGeom>
            <a:avLst/>
            <a:gdLst/>
            <a:ahLst/>
            <a:cxnLst/>
            <a:rect l="l" t="t" r="r" b="b"/>
            <a:pathLst>
              <a:path w="776810" h="1547992">
                <a:moveTo>
                  <a:pt x="0" y="0"/>
                </a:moveTo>
                <a:lnTo>
                  <a:pt x="776810" y="0"/>
                </a:lnTo>
                <a:lnTo>
                  <a:pt x="776810" y="1547992"/>
                </a:lnTo>
                <a:lnTo>
                  <a:pt x="0" y="1547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775901" y="1916598"/>
            <a:ext cx="4427938" cy="1104513"/>
            <a:chOff x="0" y="0"/>
            <a:chExt cx="1289487" cy="3216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9487" cy="321652"/>
            </a:xfrm>
            <a:custGeom>
              <a:avLst/>
              <a:gdLst/>
              <a:ahLst/>
              <a:cxnLst/>
              <a:rect l="l" t="t" r="r" b="b"/>
              <a:pathLst>
                <a:path w="1289487" h="321652">
                  <a:moveTo>
                    <a:pt x="92667" y="0"/>
                  </a:moveTo>
                  <a:lnTo>
                    <a:pt x="1196820" y="0"/>
                  </a:lnTo>
                  <a:cubicBezTo>
                    <a:pt x="1247998" y="0"/>
                    <a:pt x="1289487" y="41488"/>
                    <a:pt x="1289487" y="92667"/>
                  </a:cubicBezTo>
                  <a:lnTo>
                    <a:pt x="1289487" y="228985"/>
                  </a:lnTo>
                  <a:cubicBezTo>
                    <a:pt x="1289487" y="253562"/>
                    <a:pt x="1279723" y="277132"/>
                    <a:pt x="1262345" y="294510"/>
                  </a:cubicBezTo>
                  <a:cubicBezTo>
                    <a:pt x="1244967" y="311889"/>
                    <a:pt x="1221397" y="321652"/>
                    <a:pt x="1196820" y="321652"/>
                  </a:cubicBezTo>
                  <a:lnTo>
                    <a:pt x="92667" y="321652"/>
                  </a:lnTo>
                  <a:cubicBezTo>
                    <a:pt x="41488" y="321652"/>
                    <a:pt x="0" y="280164"/>
                    <a:pt x="0" y="228985"/>
                  </a:cubicBezTo>
                  <a:lnTo>
                    <a:pt x="0" y="92667"/>
                  </a:lnTo>
                  <a:cubicBezTo>
                    <a:pt x="0" y="41488"/>
                    <a:pt x="41488" y="0"/>
                    <a:pt x="92667" y="0"/>
                  </a:cubicBezTo>
                  <a:close/>
                </a:path>
              </a:pathLst>
            </a:custGeom>
            <a:solidFill>
              <a:srgbClr val="7061B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9487" cy="359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893837" y="2262367"/>
            <a:ext cx="563614" cy="412975"/>
          </a:xfrm>
          <a:custGeom>
            <a:avLst/>
            <a:gdLst/>
            <a:ahLst/>
            <a:cxnLst/>
            <a:rect l="l" t="t" r="r" b="b"/>
            <a:pathLst>
              <a:path w="563614" h="412975">
                <a:moveTo>
                  <a:pt x="0" y="0"/>
                </a:moveTo>
                <a:lnTo>
                  <a:pt x="563613" y="0"/>
                </a:lnTo>
                <a:lnTo>
                  <a:pt x="563613" y="412975"/>
                </a:lnTo>
                <a:lnTo>
                  <a:pt x="0" y="4129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771736" y="-127297"/>
            <a:ext cx="1588156" cy="1660619"/>
          </a:xfrm>
          <a:custGeom>
            <a:avLst/>
            <a:gdLst/>
            <a:ahLst/>
            <a:cxnLst/>
            <a:rect l="l" t="t" r="r" b="b"/>
            <a:pathLst>
              <a:path w="1588156" h="1660619">
                <a:moveTo>
                  <a:pt x="0" y="0"/>
                </a:moveTo>
                <a:lnTo>
                  <a:pt x="1588156" y="0"/>
                </a:lnTo>
                <a:lnTo>
                  <a:pt x="1588156" y="1660619"/>
                </a:lnTo>
                <a:lnTo>
                  <a:pt x="0" y="16606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947351" y="6280811"/>
            <a:ext cx="367942" cy="367942"/>
          </a:xfrm>
          <a:custGeom>
            <a:avLst/>
            <a:gdLst/>
            <a:ahLst/>
            <a:cxnLst/>
            <a:rect l="l" t="t" r="r" b="b"/>
            <a:pathLst>
              <a:path w="367942" h="367942">
                <a:moveTo>
                  <a:pt x="0" y="0"/>
                </a:moveTo>
                <a:lnTo>
                  <a:pt x="367943" y="0"/>
                </a:lnTo>
                <a:lnTo>
                  <a:pt x="367943" y="367942"/>
                </a:lnTo>
                <a:lnTo>
                  <a:pt x="0" y="3679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495991" y="6906756"/>
            <a:ext cx="367942" cy="367942"/>
          </a:xfrm>
          <a:custGeom>
            <a:avLst/>
            <a:gdLst/>
            <a:ahLst/>
            <a:cxnLst/>
            <a:rect l="l" t="t" r="r" b="b"/>
            <a:pathLst>
              <a:path w="367942" h="367942">
                <a:moveTo>
                  <a:pt x="0" y="0"/>
                </a:moveTo>
                <a:lnTo>
                  <a:pt x="367943" y="0"/>
                </a:lnTo>
                <a:lnTo>
                  <a:pt x="367943" y="367942"/>
                </a:lnTo>
                <a:lnTo>
                  <a:pt x="0" y="3679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106737" y="4340133"/>
            <a:ext cx="8074527" cy="1276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sz="8561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Thank You!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69637" y="2357617"/>
            <a:ext cx="1614867" cy="31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05"/>
              </a:lnSpc>
            </a:pPr>
            <a:r>
              <a:rPr lang="en-US" sz="2722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IHUB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95448" y="6319484"/>
            <a:ext cx="3900570" cy="31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4"/>
              </a:lnSpc>
            </a:pPr>
            <a:r>
              <a:rPr lang="en-US" sz="1977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m.anvesh190902@gmail.com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44088" y="6924060"/>
            <a:ext cx="3900570" cy="31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4"/>
              </a:lnSpc>
            </a:pPr>
            <a:r>
              <a:rPr lang="en-US" sz="1977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+91 8019342575</a:t>
            </a:r>
          </a:p>
        </p:txBody>
      </p:sp>
      <p:sp>
        <p:nvSpPr>
          <p:cNvPr id="19" name="Freeform 19"/>
          <p:cNvSpPr/>
          <p:nvPr/>
        </p:nvSpPr>
        <p:spPr>
          <a:xfrm>
            <a:off x="-5047904" y="-7123963"/>
            <a:ext cx="12911838" cy="12648221"/>
          </a:xfrm>
          <a:custGeom>
            <a:avLst/>
            <a:gdLst/>
            <a:ahLst/>
            <a:cxnLst/>
            <a:rect l="l" t="t" r="r" b="b"/>
            <a:pathLst>
              <a:path w="12911838" h="12648221">
                <a:moveTo>
                  <a:pt x="0" y="0"/>
                </a:moveTo>
                <a:lnTo>
                  <a:pt x="12911838" y="0"/>
                </a:lnTo>
                <a:lnTo>
                  <a:pt x="12911838" y="12648221"/>
                </a:lnTo>
                <a:lnTo>
                  <a:pt x="0" y="126482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18999"/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08474" y="-295826"/>
            <a:ext cx="19633980" cy="11002661"/>
            <a:chOff x="0" y="0"/>
            <a:chExt cx="5171089" cy="28978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1089" cy="2897820"/>
            </a:xfrm>
            <a:custGeom>
              <a:avLst/>
              <a:gdLst/>
              <a:ahLst/>
              <a:cxnLst/>
              <a:rect l="l" t="t" r="r" b="b"/>
              <a:pathLst>
                <a:path w="5171089" h="2897820">
                  <a:moveTo>
                    <a:pt x="12224" y="0"/>
                  </a:moveTo>
                  <a:lnTo>
                    <a:pt x="5158866" y="0"/>
                  </a:lnTo>
                  <a:cubicBezTo>
                    <a:pt x="5165617" y="0"/>
                    <a:pt x="5171089" y="5473"/>
                    <a:pt x="5171089" y="12224"/>
                  </a:cubicBezTo>
                  <a:lnTo>
                    <a:pt x="5171089" y="2885597"/>
                  </a:lnTo>
                  <a:cubicBezTo>
                    <a:pt x="5171089" y="2892347"/>
                    <a:pt x="5165617" y="2897820"/>
                    <a:pt x="5158866" y="2897820"/>
                  </a:cubicBezTo>
                  <a:lnTo>
                    <a:pt x="12224" y="2897820"/>
                  </a:lnTo>
                  <a:cubicBezTo>
                    <a:pt x="5473" y="2897820"/>
                    <a:pt x="0" y="2892347"/>
                    <a:pt x="0" y="2885597"/>
                  </a:cubicBezTo>
                  <a:lnTo>
                    <a:pt x="0" y="12224"/>
                  </a:lnTo>
                  <a:cubicBezTo>
                    <a:pt x="0" y="5473"/>
                    <a:pt x="5473" y="0"/>
                    <a:pt x="12224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71089" cy="2935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47909" y="2380778"/>
            <a:ext cx="19633980" cy="5439326"/>
            <a:chOff x="0" y="0"/>
            <a:chExt cx="5171089" cy="14325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71089" cy="1432580"/>
            </a:xfrm>
            <a:custGeom>
              <a:avLst/>
              <a:gdLst/>
              <a:ahLst/>
              <a:cxnLst/>
              <a:rect l="l" t="t" r="r" b="b"/>
              <a:pathLst>
                <a:path w="5171089" h="1432580">
                  <a:moveTo>
                    <a:pt x="12224" y="0"/>
                  </a:moveTo>
                  <a:lnTo>
                    <a:pt x="5158866" y="0"/>
                  </a:lnTo>
                  <a:cubicBezTo>
                    <a:pt x="5165617" y="0"/>
                    <a:pt x="5171089" y="5473"/>
                    <a:pt x="5171089" y="12224"/>
                  </a:cubicBezTo>
                  <a:lnTo>
                    <a:pt x="5171089" y="1420356"/>
                  </a:lnTo>
                  <a:cubicBezTo>
                    <a:pt x="5171089" y="1427107"/>
                    <a:pt x="5165617" y="1432580"/>
                    <a:pt x="5158866" y="1432580"/>
                  </a:cubicBezTo>
                  <a:lnTo>
                    <a:pt x="12224" y="1432580"/>
                  </a:lnTo>
                  <a:cubicBezTo>
                    <a:pt x="5473" y="1432580"/>
                    <a:pt x="0" y="1427107"/>
                    <a:pt x="0" y="1420356"/>
                  </a:cubicBezTo>
                  <a:lnTo>
                    <a:pt x="0" y="12224"/>
                  </a:lnTo>
                  <a:cubicBezTo>
                    <a:pt x="0" y="5473"/>
                    <a:pt x="5473" y="0"/>
                    <a:pt x="12224" y="0"/>
                  </a:cubicBezTo>
                  <a:close/>
                </a:path>
              </a:pathLst>
            </a:custGeom>
            <a:solidFill>
              <a:srgbClr val="7061B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171089" cy="1470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5398" y="2380778"/>
            <a:ext cx="9184863" cy="6318446"/>
          </a:xfrm>
          <a:custGeom>
            <a:avLst/>
            <a:gdLst/>
            <a:ahLst/>
            <a:cxnLst/>
            <a:rect l="l" t="t" r="r" b="b"/>
            <a:pathLst>
              <a:path w="9184863" h="6318446">
                <a:moveTo>
                  <a:pt x="0" y="0"/>
                </a:moveTo>
                <a:lnTo>
                  <a:pt x="9184863" y="0"/>
                </a:lnTo>
                <a:lnTo>
                  <a:pt x="9184863" y="6318446"/>
                </a:lnTo>
                <a:lnTo>
                  <a:pt x="0" y="6318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013009" y="8699224"/>
            <a:ext cx="1692893" cy="682965"/>
            <a:chOff x="0" y="0"/>
            <a:chExt cx="1007361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07361" cy="406400"/>
            </a:xfrm>
            <a:custGeom>
              <a:avLst/>
              <a:gdLst/>
              <a:ahLst/>
              <a:cxnLst/>
              <a:rect l="l" t="t" r="r" b="b"/>
              <a:pathLst>
                <a:path w="1007361" h="406400">
                  <a:moveTo>
                    <a:pt x="804161" y="0"/>
                  </a:moveTo>
                  <a:cubicBezTo>
                    <a:pt x="916385" y="0"/>
                    <a:pt x="1007361" y="90976"/>
                    <a:pt x="1007361" y="203200"/>
                  </a:cubicBezTo>
                  <a:cubicBezTo>
                    <a:pt x="1007361" y="315424"/>
                    <a:pt x="916385" y="406400"/>
                    <a:pt x="804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95250"/>
              <a:ext cx="1007361" cy="311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5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619964" y="9021656"/>
            <a:ext cx="529431" cy="0"/>
          </a:xfrm>
          <a:prstGeom prst="line">
            <a:avLst/>
          </a:prstGeom>
          <a:ln w="38100" cap="flat">
            <a:solidFill>
              <a:srgbClr val="01011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Freeform 13"/>
          <p:cNvSpPr/>
          <p:nvPr/>
        </p:nvSpPr>
        <p:spPr>
          <a:xfrm>
            <a:off x="7886858" y="1762279"/>
            <a:ext cx="949035" cy="909348"/>
          </a:xfrm>
          <a:custGeom>
            <a:avLst/>
            <a:gdLst/>
            <a:ahLst/>
            <a:cxnLst/>
            <a:rect l="l" t="t" r="r" b="b"/>
            <a:pathLst>
              <a:path w="949035" h="909348">
                <a:moveTo>
                  <a:pt x="0" y="0"/>
                </a:moveTo>
                <a:lnTo>
                  <a:pt x="949035" y="0"/>
                </a:lnTo>
                <a:lnTo>
                  <a:pt x="949035" y="909348"/>
                </a:lnTo>
                <a:lnTo>
                  <a:pt x="0" y="909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5398" y="4925152"/>
            <a:ext cx="2415406" cy="3774071"/>
          </a:xfrm>
          <a:custGeom>
            <a:avLst/>
            <a:gdLst/>
            <a:ahLst/>
            <a:cxnLst/>
            <a:rect l="l" t="t" r="r" b="b"/>
            <a:pathLst>
              <a:path w="2415406" h="3774071">
                <a:moveTo>
                  <a:pt x="0" y="0"/>
                </a:moveTo>
                <a:lnTo>
                  <a:pt x="2415406" y="0"/>
                </a:lnTo>
                <a:lnTo>
                  <a:pt x="2415406" y="3774072"/>
                </a:lnTo>
                <a:lnTo>
                  <a:pt x="0" y="3774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95485" y="901396"/>
            <a:ext cx="1066430" cy="1134500"/>
          </a:xfrm>
          <a:custGeom>
            <a:avLst/>
            <a:gdLst/>
            <a:ahLst/>
            <a:cxnLst/>
            <a:rect l="l" t="t" r="r" b="b"/>
            <a:pathLst>
              <a:path w="1066430" h="1134500">
                <a:moveTo>
                  <a:pt x="0" y="0"/>
                </a:moveTo>
                <a:lnTo>
                  <a:pt x="1066430" y="0"/>
                </a:lnTo>
                <a:lnTo>
                  <a:pt x="1066430" y="1134499"/>
                </a:lnTo>
                <a:lnTo>
                  <a:pt x="0" y="1134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859456" y="1557863"/>
            <a:ext cx="1614867" cy="252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23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IHUB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73996" y="2834549"/>
            <a:ext cx="8197176" cy="1273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5"/>
              </a:lnSpc>
            </a:pPr>
            <a:r>
              <a:rPr lang="en-US" sz="8561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50895" y="4811485"/>
            <a:ext cx="8314004" cy="143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3112" lvl="1" indent="-261556" algn="l">
              <a:lnSpc>
                <a:spcPts val="2834"/>
              </a:lnSpc>
              <a:buFont typeface="Arial"/>
              <a:buChar char="•"/>
            </a:pPr>
            <a:r>
              <a:rPr lang="en-US" sz="2422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Challenge: Limited office space for the growing team.</a:t>
            </a:r>
          </a:p>
          <a:p>
            <a:pPr marL="523112" lvl="1" indent="-261556" algn="l">
              <a:lnSpc>
                <a:spcPts val="2834"/>
              </a:lnSpc>
              <a:buFont typeface="Arial"/>
              <a:buChar char="•"/>
            </a:pPr>
            <a:r>
              <a:rPr lang="en-US" sz="2422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Objective: Identify and implement cost-effective, scalable solutions.</a:t>
            </a:r>
          </a:p>
        </p:txBody>
      </p:sp>
      <p:sp>
        <p:nvSpPr>
          <p:cNvPr id="19" name="Freeform 19"/>
          <p:cNvSpPr/>
          <p:nvPr/>
        </p:nvSpPr>
        <p:spPr>
          <a:xfrm>
            <a:off x="10056350" y="1529894"/>
            <a:ext cx="563614" cy="412975"/>
          </a:xfrm>
          <a:custGeom>
            <a:avLst/>
            <a:gdLst/>
            <a:ahLst/>
            <a:cxnLst/>
            <a:rect l="l" t="t" r="r" b="b"/>
            <a:pathLst>
              <a:path w="563614" h="412975">
                <a:moveTo>
                  <a:pt x="0" y="0"/>
                </a:moveTo>
                <a:lnTo>
                  <a:pt x="563614" y="0"/>
                </a:lnTo>
                <a:lnTo>
                  <a:pt x="563614" y="412975"/>
                </a:lnTo>
                <a:lnTo>
                  <a:pt x="0" y="412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6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9926" y="5615657"/>
            <a:ext cx="19633980" cy="5857009"/>
            <a:chOff x="0" y="0"/>
            <a:chExt cx="5171089" cy="15425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1089" cy="1542587"/>
            </a:xfrm>
            <a:custGeom>
              <a:avLst/>
              <a:gdLst/>
              <a:ahLst/>
              <a:cxnLst/>
              <a:rect l="l" t="t" r="r" b="b"/>
              <a:pathLst>
                <a:path w="5171089" h="1542587">
                  <a:moveTo>
                    <a:pt x="0" y="0"/>
                  </a:moveTo>
                  <a:lnTo>
                    <a:pt x="5171089" y="0"/>
                  </a:lnTo>
                  <a:lnTo>
                    <a:pt x="5171089" y="1542587"/>
                  </a:lnTo>
                  <a:lnTo>
                    <a:pt x="0" y="1542587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71089" cy="1580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010114" y="0"/>
            <a:ext cx="19633980" cy="10287000"/>
            <a:chOff x="0" y="0"/>
            <a:chExt cx="5171089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71089" cy="2709333"/>
            </a:xfrm>
            <a:custGeom>
              <a:avLst/>
              <a:gdLst/>
              <a:ahLst/>
              <a:cxnLst/>
              <a:rect l="l" t="t" r="r" b="b"/>
              <a:pathLst>
                <a:path w="5171089" h="2709333">
                  <a:moveTo>
                    <a:pt x="12224" y="0"/>
                  </a:moveTo>
                  <a:lnTo>
                    <a:pt x="5158866" y="0"/>
                  </a:lnTo>
                  <a:cubicBezTo>
                    <a:pt x="5165617" y="0"/>
                    <a:pt x="5171089" y="5473"/>
                    <a:pt x="5171089" y="12224"/>
                  </a:cubicBezTo>
                  <a:lnTo>
                    <a:pt x="5171089" y="2697110"/>
                  </a:lnTo>
                  <a:cubicBezTo>
                    <a:pt x="5171089" y="2703861"/>
                    <a:pt x="5165617" y="2709333"/>
                    <a:pt x="5158866" y="2709333"/>
                  </a:cubicBezTo>
                  <a:lnTo>
                    <a:pt x="12224" y="2709333"/>
                  </a:lnTo>
                  <a:cubicBezTo>
                    <a:pt x="5473" y="2709333"/>
                    <a:pt x="0" y="2703861"/>
                    <a:pt x="0" y="2697110"/>
                  </a:cubicBezTo>
                  <a:lnTo>
                    <a:pt x="0" y="12224"/>
                  </a:lnTo>
                  <a:cubicBezTo>
                    <a:pt x="0" y="5473"/>
                    <a:pt x="5473" y="0"/>
                    <a:pt x="12224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17108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5133368" y="3213363"/>
            <a:ext cx="13034904" cy="12089874"/>
          </a:xfrm>
          <a:custGeom>
            <a:avLst/>
            <a:gdLst/>
            <a:ahLst/>
            <a:cxnLst/>
            <a:rect l="l" t="t" r="r" b="b"/>
            <a:pathLst>
              <a:path w="13034904" h="12089874">
                <a:moveTo>
                  <a:pt x="0" y="0"/>
                </a:moveTo>
                <a:lnTo>
                  <a:pt x="13034904" y="0"/>
                </a:lnTo>
                <a:lnTo>
                  <a:pt x="13034904" y="12089874"/>
                </a:lnTo>
                <a:lnTo>
                  <a:pt x="0" y="12089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50970" y="2689319"/>
            <a:ext cx="8693030" cy="6324791"/>
          </a:xfrm>
          <a:custGeom>
            <a:avLst/>
            <a:gdLst/>
            <a:ahLst/>
            <a:cxnLst/>
            <a:rect l="l" t="t" r="r" b="b"/>
            <a:pathLst>
              <a:path w="8693030" h="6324791">
                <a:moveTo>
                  <a:pt x="0" y="0"/>
                </a:moveTo>
                <a:lnTo>
                  <a:pt x="8693030" y="0"/>
                </a:lnTo>
                <a:lnTo>
                  <a:pt x="8693030" y="6324792"/>
                </a:lnTo>
                <a:lnTo>
                  <a:pt x="0" y="6324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50970" y="1247014"/>
            <a:ext cx="1588156" cy="1660619"/>
          </a:xfrm>
          <a:custGeom>
            <a:avLst/>
            <a:gdLst/>
            <a:ahLst/>
            <a:cxnLst/>
            <a:rect l="l" t="t" r="r" b="b"/>
            <a:pathLst>
              <a:path w="1588156" h="1660619">
                <a:moveTo>
                  <a:pt x="0" y="0"/>
                </a:moveTo>
                <a:lnTo>
                  <a:pt x="1588156" y="0"/>
                </a:lnTo>
                <a:lnTo>
                  <a:pt x="1588156" y="1660620"/>
                </a:lnTo>
                <a:lnTo>
                  <a:pt x="0" y="16606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393831" y="1597068"/>
            <a:ext cx="563614" cy="412975"/>
          </a:xfrm>
          <a:custGeom>
            <a:avLst/>
            <a:gdLst/>
            <a:ahLst/>
            <a:cxnLst/>
            <a:rect l="l" t="t" r="r" b="b"/>
            <a:pathLst>
              <a:path w="563614" h="412975">
                <a:moveTo>
                  <a:pt x="0" y="0"/>
                </a:moveTo>
                <a:lnTo>
                  <a:pt x="563613" y="0"/>
                </a:lnTo>
                <a:lnTo>
                  <a:pt x="563613" y="412975"/>
                </a:lnTo>
                <a:lnTo>
                  <a:pt x="0" y="412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393831" y="8632721"/>
            <a:ext cx="1692893" cy="682965"/>
            <a:chOff x="0" y="0"/>
            <a:chExt cx="1007361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07361" cy="406400"/>
            </a:xfrm>
            <a:custGeom>
              <a:avLst/>
              <a:gdLst/>
              <a:ahLst/>
              <a:cxnLst/>
              <a:rect l="l" t="t" r="r" b="b"/>
              <a:pathLst>
                <a:path w="1007361" h="406400">
                  <a:moveTo>
                    <a:pt x="804161" y="0"/>
                  </a:moveTo>
                  <a:cubicBezTo>
                    <a:pt x="916385" y="0"/>
                    <a:pt x="1007361" y="90976"/>
                    <a:pt x="1007361" y="203200"/>
                  </a:cubicBezTo>
                  <a:cubicBezTo>
                    <a:pt x="1007361" y="315424"/>
                    <a:pt x="916385" y="406400"/>
                    <a:pt x="804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95250"/>
              <a:ext cx="1007361" cy="311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393831" y="2535570"/>
            <a:ext cx="7777157" cy="2422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5"/>
              </a:lnSpc>
            </a:pPr>
            <a:r>
              <a:rPr lang="en-US" sz="8561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Flexible Workstations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93831" y="5832665"/>
            <a:ext cx="686546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3112" lvl="1" indent="-261556" algn="l">
              <a:lnSpc>
                <a:spcPts val="2834"/>
              </a:lnSpc>
              <a:buFont typeface="Arial"/>
              <a:buChar char="•"/>
            </a:pPr>
            <a:r>
              <a:rPr lang="en-US" sz="2422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 shared desks or hot-desking systems where employees don't have assigned seats.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79290" y="1644087"/>
            <a:ext cx="3230386" cy="36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3122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Solution 1: 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1000786" y="8955154"/>
            <a:ext cx="5294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Freeform 19"/>
          <p:cNvSpPr/>
          <p:nvPr/>
        </p:nvSpPr>
        <p:spPr>
          <a:xfrm>
            <a:off x="14509676" y="-7504721"/>
            <a:ext cx="12911838" cy="12648221"/>
          </a:xfrm>
          <a:custGeom>
            <a:avLst/>
            <a:gdLst/>
            <a:ahLst/>
            <a:cxnLst/>
            <a:rect l="l" t="t" r="r" b="b"/>
            <a:pathLst>
              <a:path w="12911838" h="12648221">
                <a:moveTo>
                  <a:pt x="0" y="0"/>
                </a:moveTo>
                <a:lnTo>
                  <a:pt x="12911838" y="0"/>
                </a:lnTo>
                <a:lnTo>
                  <a:pt x="12911838" y="12648221"/>
                </a:lnTo>
                <a:lnTo>
                  <a:pt x="0" y="126482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9000"/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6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8999" y="-429963"/>
            <a:ext cx="11825055" cy="11902629"/>
            <a:chOff x="0" y="0"/>
            <a:chExt cx="3114418" cy="31348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14418" cy="3134849"/>
            </a:xfrm>
            <a:custGeom>
              <a:avLst/>
              <a:gdLst/>
              <a:ahLst/>
              <a:cxnLst/>
              <a:rect l="l" t="t" r="r" b="b"/>
              <a:pathLst>
                <a:path w="3114418" h="3134849">
                  <a:moveTo>
                    <a:pt x="0" y="0"/>
                  </a:moveTo>
                  <a:lnTo>
                    <a:pt x="3114418" y="0"/>
                  </a:lnTo>
                  <a:lnTo>
                    <a:pt x="3114418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14418" cy="317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47243"/>
            <a:ext cx="7516228" cy="8902369"/>
          </a:xfrm>
          <a:custGeom>
            <a:avLst/>
            <a:gdLst/>
            <a:ahLst/>
            <a:cxnLst/>
            <a:rect l="l" t="t" r="r" b="b"/>
            <a:pathLst>
              <a:path w="7516228" h="8902369">
                <a:moveTo>
                  <a:pt x="0" y="0"/>
                </a:moveTo>
                <a:lnTo>
                  <a:pt x="7516228" y="0"/>
                </a:lnTo>
                <a:lnTo>
                  <a:pt x="7516228" y="8902369"/>
                </a:lnTo>
                <a:lnTo>
                  <a:pt x="0" y="8902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12126" y="648077"/>
            <a:ext cx="563614" cy="412975"/>
          </a:xfrm>
          <a:custGeom>
            <a:avLst/>
            <a:gdLst/>
            <a:ahLst/>
            <a:cxnLst/>
            <a:rect l="l" t="t" r="r" b="b"/>
            <a:pathLst>
              <a:path w="563614" h="412975">
                <a:moveTo>
                  <a:pt x="0" y="0"/>
                </a:moveTo>
                <a:lnTo>
                  <a:pt x="563614" y="0"/>
                </a:lnTo>
                <a:lnTo>
                  <a:pt x="563614" y="412975"/>
                </a:lnTo>
                <a:lnTo>
                  <a:pt x="0" y="41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097586" y="695096"/>
            <a:ext cx="2772635" cy="36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3122" b="1">
                <a:solidFill>
                  <a:srgbClr val="231F2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Solution 1: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566407" y="9258300"/>
            <a:ext cx="1692893" cy="682965"/>
            <a:chOff x="0" y="0"/>
            <a:chExt cx="1007361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7361" cy="406400"/>
            </a:xfrm>
            <a:custGeom>
              <a:avLst/>
              <a:gdLst/>
              <a:ahLst/>
              <a:cxnLst/>
              <a:rect l="l" t="t" r="r" b="b"/>
              <a:pathLst>
                <a:path w="1007361" h="406400">
                  <a:moveTo>
                    <a:pt x="804161" y="0"/>
                  </a:moveTo>
                  <a:cubicBezTo>
                    <a:pt x="916385" y="0"/>
                    <a:pt x="1007361" y="90976"/>
                    <a:pt x="1007361" y="203200"/>
                  </a:cubicBezTo>
                  <a:cubicBezTo>
                    <a:pt x="1007361" y="315424"/>
                    <a:pt x="916385" y="406400"/>
                    <a:pt x="804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95250"/>
              <a:ext cx="1007361" cy="311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747047" y="1428473"/>
            <a:ext cx="8785550" cy="2422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5"/>
              </a:lnSpc>
            </a:pPr>
            <a:r>
              <a:rPr lang="en-US" sz="8561" b="1">
                <a:solidFill>
                  <a:srgbClr val="01011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Advantages &amp; Disadvantages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39033" y="4430318"/>
            <a:ext cx="6773820" cy="422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9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Advantages:</a:t>
            </a:r>
          </a:p>
          <a:p>
            <a:pPr marL="544701" lvl="1" indent="-272351" algn="l">
              <a:lnSpc>
                <a:spcPts val="2951"/>
              </a:lnSpc>
              <a:buFont typeface="Arial"/>
              <a:buChar char="•"/>
            </a:pPr>
            <a:r>
              <a:rPr lang="en-US" sz="25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Cost-effective, reduces unused desk space.</a:t>
            </a:r>
          </a:p>
          <a:p>
            <a:pPr marL="544701" lvl="1" indent="-272351" algn="l">
              <a:lnSpc>
                <a:spcPts val="2951"/>
              </a:lnSpc>
              <a:buFont typeface="Arial"/>
              <a:buChar char="•"/>
            </a:pPr>
            <a:r>
              <a:rPr lang="en-US" sz="25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Encourages collaboration and adaptability.</a:t>
            </a:r>
          </a:p>
          <a:p>
            <a:pPr algn="l">
              <a:lnSpc>
                <a:spcPts val="2951"/>
              </a:lnSpc>
            </a:pPr>
            <a:endParaRPr lang="en-US" sz="2522" b="1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l">
              <a:lnSpc>
                <a:spcPts val="3416"/>
              </a:lnSpc>
            </a:pPr>
            <a:r>
              <a:rPr lang="en-US" sz="2919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Disadvantages:</a:t>
            </a:r>
          </a:p>
          <a:p>
            <a:pPr marL="544701" lvl="1" indent="-272351" algn="l">
              <a:lnSpc>
                <a:spcPts val="2951"/>
              </a:lnSpc>
              <a:buFont typeface="Arial"/>
              <a:buChar char="•"/>
            </a:pPr>
            <a:r>
              <a:rPr lang="en-US" sz="25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Lack of personalization might reduce employee satisfaction.</a:t>
            </a:r>
          </a:p>
          <a:p>
            <a:pPr marL="544701" lvl="1" indent="-272351" algn="l">
              <a:lnSpc>
                <a:spcPts val="2951"/>
              </a:lnSpc>
              <a:buFont typeface="Arial"/>
              <a:buChar char="•"/>
            </a:pPr>
            <a:r>
              <a:rPr lang="en-US" sz="25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Scheduling conflicts could arise.</a:t>
            </a:r>
          </a:p>
          <a:p>
            <a:pPr algn="l">
              <a:lnSpc>
                <a:spcPts val="2951"/>
              </a:lnSpc>
            </a:pPr>
            <a:endParaRPr lang="en-US" sz="2522" b="1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16148138" y="9618832"/>
            <a:ext cx="5294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6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9926" y="5615657"/>
            <a:ext cx="19633980" cy="5857009"/>
            <a:chOff x="0" y="0"/>
            <a:chExt cx="5171089" cy="15425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1089" cy="1542587"/>
            </a:xfrm>
            <a:custGeom>
              <a:avLst/>
              <a:gdLst/>
              <a:ahLst/>
              <a:cxnLst/>
              <a:rect l="l" t="t" r="r" b="b"/>
              <a:pathLst>
                <a:path w="5171089" h="1542587">
                  <a:moveTo>
                    <a:pt x="0" y="0"/>
                  </a:moveTo>
                  <a:lnTo>
                    <a:pt x="5171089" y="0"/>
                  </a:lnTo>
                  <a:lnTo>
                    <a:pt x="5171089" y="1542587"/>
                  </a:lnTo>
                  <a:lnTo>
                    <a:pt x="0" y="1542587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71089" cy="1580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010114" y="0"/>
            <a:ext cx="19633980" cy="10287000"/>
            <a:chOff x="0" y="0"/>
            <a:chExt cx="5171089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71089" cy="2709333"/>
            </a:xfrm>
            <a:custGeom>
              <a:avLst/>
              <a:gdLst/>
              <a:ahLst/>
              <a:cxnLst/>
              <a:rect l="l" t="t" r="r" b="b"/>
              <a:pathLst>
                <a:path w="5171089" h="2709333">
                  <a:moveTo>
                    <a:pt x="12224" y="0"/>
                  </a:moveTo>
                  <a:lnTo>
                    <a:pt x="5158866" y="0"/>
                  </a:lnTo>
                  <a:cubicBezTo>
                    <a:pt x="5165617" y="0"/>
                    <a:pt x="5171089" y="5473"/>
                    <a:pt x="5171089" y="12224"/>
                  </a:cubicBezTo>
                  <a:lnTo>
                    <a:pt x="5171089" y="2697110"/>
                  </a:lnTo>
                  <a:cubicBezTo>
                    <a:pt x="5171089" y="2703861"/>
                    <a:pt x="5165617" y="2709333"/>
                    <a:pt x="5158866" y="2709333"/>
                  </a:cubicBezTo>
                  <a:lnTo>
                    <a:pt x="12224" y="2709333"/>
                  </a:lnTo>
                  <a:cubicBezTo>
                    <a:pt x="5473" y="2709333"/>
                    <a:pt x="0" y="2703861"/>
                    <a:pt x="0" y="2697110"/>
                  </a:cubicBezTo>
                  <a:lnTo>
                    <a:pt x="0" y="12224"/>
                  </a:lnTo>
                  <a:cubicBezTo>
                    <a:pt x="0" y="5473"/>
                    <a:pt x="5473" y="0"/>
                    <a:pt x="12224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17108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5133368" y="3213363"/>
            <a:ext cx="13034904" cy="12089874"/>
          </a:xfrm>
          <a:custGeom>
            <a:avLst/>
            <a:gdLst/>
            <a:ahLst/>
            <a:cxnLst/>
            <a:rect l="l" t="t" r="r" b="b"/>
            <a:pathLst>
              <a:path w="13034904" h="12089874">
                <a:moveTo>
                  <a:pt x="0" y="0"/>
                </a:moveTo>
                <a:lnTo>
                  <a:pt x="13034904" y="0"/>
                </a:lnTo>
                <a:lnTo>
                  <a:pt x="13034904" y="12089874"/>
                </a:lnTo>
                <a:lnTo>
                  <a:pt x="0" y="12089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93831" y="1597068"/>
            <a:ext cx="563614" cy="412975"/>
          </a:xfrm>
          <a:custGeom>
            <a:avLst/>
            <a:gdLst/>
            <a:ahLst/>
            <a:cxnLst/>
            <a:rect l="l" t="t" r="r" b="b"/>
            <a:pathLst>
              <a:path w="563614" h="412975">
                <a:moveTo>
                  <a:pt x="0" y="0"/>
                </a:moveTo>
                <a:lnTo>
                  <a:pt x="563613" y="0"/>
                </a:lnTo>
                <a:lnTo>
                  <a:pt x="563613" y="412975"/>
                </a:lnTo>
                <a:lnTo>
                  <a:pt x="0" y="412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93831" y="8632721"/>
            <a:ext cx="1692893" cy="682965"/>
            <a:chOff x="0" y="0"/>
            <a:chExt cx="1007361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07361" cy="406400"/>
            </a:xfrm>
            <a:custGeom>
              <a:avLst/>
              <a:gdLst/>
              <a:ahLst/>
              <a:cxnLst/>
              <a:rect l="l" t="t" r="r" b="b"/>
              <a:pathLst>
                <a:path w="1007361" h="406400">
                  <a:moveTo>
                    <a:pt x="804161" y="0"/>
                  </a:moveTo>
                  <a:cubicBezTo>
                    <a:pt x="916385" y="0"/>
                    <a:pt x="1007361" y="90976"/>
                    <a:pt x="1007361" y="203200"/>
                  </a:cubicBezTo>
                  <a:cubicBezTo>
                    <a:pt x="1007361" y="315424"/>
                    <a:pt x="916385" y="406400"/>
                    <a:pt x="804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95250"/>
              <a:ext cx="1007361" cy="311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813664" y="2321243"/>
            <a:ext cx="8664134" cy="2284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99"/>
              </a:lnSpc>
            </a:pPr>
            <a:r>
              <a:rPr lang="en-US" sz="8112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Remote Work &amp; Hybrid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93831" y="5832665"/>
            <a:ext cx="6865469" cy="143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3112" lvl="1" indent="-261556" algn="l">
              <a:lnSpc>
                <a:spcPts val="2834"/>
              </a:lnSpc>
              <a:buFont typeface="Arial"/>
              <a:buChar char="•"/>
            </a:pPr>
            <a:r>
              <a:rPr lang="en-US" sz="2422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Allow employees to work remotely part-time or full-time.</a:t>
            </a:r>
          </a:p>
          <a:p>
            <a:pPr marL="523112" lvl="1" indent="-261556" algn="l">
              <a:lnSpc>
                <a:spcPts val="2834"/>
              </a:lnSpc>
              <a:buFont typeface="Arial"/>
              <a:buChar char="•"/>
            </a:pPr>
            <a:r>
              <a:rPr lang="en-US" sz="2422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Maintain a smaller core team in-office while others operate remotely.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79290" y="1644087"/>
            <a:ext cx="3230386" cy="36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3122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Solution 2: 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1000786" y="8955154"/>
            <a:ext cx="5294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Freeform 17"/>
          <p:cNvSpPr/>
          <p:nvPr/>
        </p:nvSpPr>
        <p:spPr>
          <a:xfrm>
            <a:off x="14509676" y="-7504721"/>
            <a:ext cx="12911838" cy="12648221"/>
          </a:xfrm>
          <a:custGeom>
            <a:avLst/>
            <a:gdLst/>
            <a:ahLst/>
            <a:cxnLst/>
            <a:rect l="l" t="t" r="r" b="b"/>
            <a:pathLst>
              <a:path w="12911838" h="12648221">
                <a:moveTo>
                  <a:pt x="0" y="0"/>
                </a:moveTo>
                <a:lnTo>
                  <a:pt x="12911838" y="0"/>
                </a:lnTo>
                <a:lnTo>
                  <a:pt x="12911838" y="12648221"/>
                </a:lnTo>
                <a:lnTo>
                  <a:pt x="0" y="12648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84697" y="1028700"/>
            <a:ext cx="8586923" cy="9260896"/>
          </a:xfrm>
          <a:custGeom>
            <a:avLst/>
            <a:gdLst/>
            <a:ahLst/>
            <a:cxnLst/>
            <a:rect l="l" t="t" r="r" b="b"/>
            <a:pathLst>
              <a:path w="8586923" h="9260896">
                <a:moveTo>
                  <a:pt x="0" y="0"/>
                </a:moveTo>
                <a:lnTo>
                  <a:pt x="8586923" y="0"/>
                </a:lnTo>
                <a:lnTo>
                  <a:pt x="8586923" y="9260896"/>
                </a:lnTo>
                <a:lnTo>
                  <a:pt x="0" y="926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6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8999" y="-429963"/>
            <a:ext cx="11825055" cy="11902629"/>
            <a:chOff x="0" y="0"/>
            <a:chExt cx="3114418" cy="31348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14418" cy="3134849"/>
            </a:xfrm>
            <a:custGeom>
              <a:avLst/>
              <a:gdLst/>
              <a:ahLst/>
              <a:cxnLst/>
              <a:rect l="l" t="t" r="r" b="b"/>
              <a:pathLst>
                <a:path w="3114418" h="3134849">
                  <a:moveTo>
                    <a:pt x="0" y="0"/>
                  </a:moveTo>
                  <a:lnTo>
                    <a:pt x="3114418" y="0"/>
                  </a:lnTo>
                  <a:lnTo>
                    <a:pt x="3114418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14418" cy="317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12126" y="648077"/>
            <a:ext cx="563614" cy="412975"/>
          </a:xfrm>
          <a:custGeom>
            <a:avLst/>
            <a:gdLst/>
            <a:ahLst/>
            <a:cxnLst/>
            <a:rect l="l" t="t" r="r" b="b"/>
            <a:pathLst>
              <a:path w="563614" h="412975">
                <a:moveTo>
                  <a:pt x="0" y="0"/>
                </a:moveTo>
                <a:lnTo>
                  <a:pt x="563614" y="0"/>
                </a:lnTo>
                <a:lnTo>
                  <a:pt x="563614" y="412975"/>
                </a:lnTo>
                <a:lnTo>
                  <a:pt x="0" y="412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097586" y="695096"/>
            <a:ext cx="2772635" cy="36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3122" b="1">
                <a:solidFill>
                  <a:srgbClr val="231F2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Solution 2: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566407" y="9258300"/>
            <a:ext cx="1692893" cy="682965"/>
            <a:chOff x="0" y="0"/>
            <a:chExt cx="1007361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07361" cy="406400"/>
            </a:xfrm>
            <a:custGeom>
              <a:avLst/>
              <a:gdLst/>
              <a:ahLst/>
              <a:cxnLst/>
              <a:rect l="l" t="t" r="r" b="b"/>
              <a:pathLst>
                <a:path w="1007361" h="406400">
                  <a:moveTo>
                    <a:pt x="804161" y="0"/>
                  </a:moveTo>
                  <a:cubicBezTo>
                    <a:pt x="916385" y="0"/>
                    <a:pt x="1007361" y="90976"/>
                    <a:pt x="1007361" y="203200"/>
                  </a:cubicBezTo>
                  <a:cubicBezTo>
                    <a:pt x="1007361" y="315424"/>
                    <a:pt x="916385" y="406400"/>
                    <a:pt x="804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95250"/>
              <a:ext cx="1007361" cy="311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5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747047" y="1428473"/>
            <a:ext cx="8785550" cy="2422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5"/>
              </a:lnSpc>
            </a:pPr>
            <a:r>
              <a:rPr lang="en-US" sz="8561" b="1">
                <a:solidFill>
                  <a:srgbClr val="01011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Advantages &amp; Disadvantages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39033" y="4430318"/>
            <a:ext cx="6773820" cy="422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9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Advantages:</a:t>
            </a:r>
          </a:p>
          <a:p>
            <a:pPr marL="544701" lvl="1" indent="-272351" algn="l">
              <a:lnSpc>
                <a:spcPts val="2951"/>
              </a:lnSpc>
              <a:buFont typeface="Arial"/>
              <a:buChar char="•"/>
            </a:pPr>
            <a:r>
              <a:rPr lang="en-US" sz="25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Frees up significant office space.</a:t>
            </a:r>
          </a:p>
          <a:p>
            <a:pPr marL="544701" lvl="1" indent="-272351" algn="l">
              <a:lnSpc>
                <a:spcPts val="2951"/>
              </a:lnSpc>
              <a:buFont typeface="Arial"/>
              <a:buChar char="•"/>
            </a:pPr>
            <a:r>
              <a:rPr lang="en-US" sz="25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Improves work-life balance, boosting productivity.</a:t>
            </a:r>
          </a:p>
          <a:p>
            <a:pPr algn="l">
              <a:lnSpc>
                <a:spcPts val="2951"/>
              </a:lnSpc>
            </a:pPr>
            <a:endParaRPr lang="en-US" sz="2522" b="1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l">
              <a:lnSpc>
                <a:spcPts val="3416"/>
              </a:lnSpc>
            </a:pPr>
            <a:r>
              <a:rPr lang="en-US" sz="2919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Disadvantages:</a:t>
            </a:r>
          </a:p>
          <a:p>
            <a:pPr marL="544701" lvl="1" indent="-272351" algn="l">
              <a:lnSpc>
                <a:spcPts val="2951"/>
              </a:lnSpc>
              <a:buFont typeface="Arial"/>
              <a:buChar char="•"/>
            </a:pPr>
            <a:r>
              <a:rPr lang="en-US" sz="25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Requires strong communication tools and processes.</a:t>
            </a:r>
          </a:p>
          <a:p>
            <a:pPr marL="544701" lvl="1" indent="-272351" algn="l">
              <a:lnSpc>
                <a:spcPts val="2951"/>
              </a:lnSpc>
              <a:buFont typeface="Arial"/>
              <a:buChar char="•"/>
            </a:pPr>
            <a:r>
              <a:rPr lang="en-US" sz="25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May reduce team bonding and collaboration.</a:t>
            </a:r>
          </a:p>
          <a:p>
            <a:pPr algn="l">
              <a:lnSpc>
                <a:spcPts val="2951"/>
              </a:lnSpc>
            </a:pPr>
            <a:endParaRPr lang="en-US" sz="2522" b="1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16148138" y="9618832"/>
            <a:ext cx="5294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Freeform 13"/>
          <p:cNvSpPr/>
          <p:nvPr/>
        </p:nvSpPr>
        <p:spPr>
          <a:xfrm>
            <a:off x="-1072589" y="2957916"/>
            <a:ext cx="10216589" cy="5126870"/>
          </a:xfrm>
          <a:custGeom>
            <a:avLst/>
            <a:gdLst/>
            <a:ahLst/>
            <a:cxnLst/>
            <a:rect l="l" t="t" r="r" b="b"/>
            <a:pathLst>
              <a:path w="10216589" h="5126870">
                <a:moveTo>
                  <a:pt x="0" y="0"/>
                </a:moveTo>
                <a:lnTo>
                  <a:pt x="10216589" y="0"/>
                </a:lnTo>
                <a:lnTo>
                  <a:pt x="10216589" y="5126870"/>
                </a:lnTo>
                <a:lnTo>
                  <a:pt x="0" y="5126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6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9926" y="5615657"/>
            <a:ext cx="19633980" cy="5857009"/>
            <a:chOff x="0" y="0"/>
            <a:chExt cx="5171089" cy="15425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1089" cy="1542587"/>
            </a:xfrm>
            <a:custGeom>
              <a:avLst/>
              <a:gdLst/>
              <a:ahLst/>
              <a:cxnLst/>
              <a:rect l="l" t="t" r="r" b="b"/>
              <a:pathLst>
                <a:path w="5171089" h="1542587">
                  <a:moveTo>
                    <a:pt x="0" y="0"/>
                  </a:moveTo>
                  <a:lnTo>
                    <a:pt x="5171089" y="0"/>
                  </a:lnTo>
                  <a:lnTo>
                    <a:pt x="5171089" y="1542587"/>
                  </a:lnTo>
                  <a:lnTo>
                    <a:pt x="0" y="1542587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71089" cy="1580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010114" y="0"/>
            <a:ext cx="19633980" cy="10287000"/>
            <a:chOff x="0" y="0"/>
            <a:chExt cx="5171089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71089" cy="2709333"/>
            </a:xfrm>
            <a:custGeom>
              <a:avLst/>
              <a:gdLst/>
              <a:ahLst/>
              <a:cxnLst/>
              <a:rect l="l" t="t" r="r" b="b"/>
              <a:pathLst>
                <a:path w="5171089" h="2709333">
                  <a:moveTo>
                    <a:pt x="12224" y="0"/>
                  </a:moveTo>
                  <a:lnTo>
                    <a:pt x="5158866" y="0"/>
                  </a:lnTo>
                  <a:cubicBezTo>
                    <a:pt x="5165617" y="0"/>
                    <a:pt x="5171089" y="5473"/>
                    <a:pt x="5171089" y="12224"/>
                  </a:cubicBezTo>
                  <a:lnTo>
                    <a:pt x="5171089" y="2697110"/>
                  </a:lnTo>
                  <a:cubicBezTo>
                    <a:pt x="5171089" y="2703861"/>
                    <a:pt x="5165617" y="2709333"/>
                    <a:pt x="5158866" y="2709333"/>
                  </a:cubicBezTo>
                  <a:lnTo>
                    <a:pt x="12224" y="2709333"/>
                  </a:lnTo>
                  <a:cubicBezTo>
                    <a:pt x="5473" y="2709333"/>
                    <a:pt x="0" y="2703861"/>
                    <a:pt x="0" y="2697110"/>
                  </a:cubicBezTo>
                  <a:lnTo>
                    <a:pt x="0" y="12224"/>
                  </a:lnTo>
                  <a:cubicBezTo>
                    <a:pt x="0" y="5473"/>
                    <a:pt x="5473" y="0"/>
                    <a:pt x="12224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17108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5133368" y="3213363"/>
            <a:ext cx="13034904" cy="12089874"/>
          </a:xfrm>
          <a:custGeom>
            <a:avLst/>
            <a:gdLst/>
            <a:ahLst/>
            <a:cxnLst/>
            <a:rect l="l" t="t" r="r" b="b"/>
            <a:pathLst>
              <a:path w="13034904" h="12089874">
                <a:moveTo>
                  <a:pt x="0" y="0"/>
                </a:moveTo>
                <a:lnTo>
                  <a:pt x="13034904" y="0"/>
                </a:lnTo>
                <a:lnTo>
                  <a:pt x="13034904" y="12089874"/>
                </a:lnTo>
                <a:lnTo>
                  <a:pt x="0" y="12089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93831" y="1597068"/>
            <a:ext cx="563614" cy="412975"/>
          </a:xfrm>
          <a:custGeom>
            <a:avLst/>
            <a:gdLst/>
            <a:ahLst/>
            <a:cxnLst/>
            <a:rect l="l" t="t" r="r" b="b"/>
            <a:pathLst>
              <a:path w="563614" h="412975">
                <a:moveTo>
                  <a:pt x="0" y="0"/>
                </a:moveTo>
                <a:lnTo>
                  <a:pt x="563613" y="0"/>
                </a:lnTo>
                <a:lnTo>
                  <a:pt x="563613" y="412975"/>
                </a:lnTo>
                <a:lnTo>
                  <a:pt x="0" y="412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93831" y="8632721"/>
            <a:ext cx="1692893" cy="682965"/>
            <a:chOff x="0" y="0"/>
            <a:chExt cx="1007361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07361" cy="406400"/>
            </a:xfrm>
            <a:custGeom>
              <a:avLst/>
              <a:gdLst/>
              <a:ahLst/>
              <a:cxnLst/>
              <a:rect l="l" t="t" r="r" b="b"/>
              <a:pathLst>
                <a:path w="1007361" h="406400">
                  <a:moveTo>
                    <a:pt x="804161" y="0"/>
                  </a:moveTo>
                  <a:cubicBezTo>
                    <a:pt x="916385" y="0"/>
                    <a:pt x="1007361" y="90976"/>
                    <a:pt x="1007361" y="203200"/>
                  </a:cubicBezTo>
                  <a:cubicBezTo>
                    <a:pt x="1007361" y="315424"/>
                    <a:pt x="916385" y="406400"/>
                    <a:pt x="804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95250"/>
              <a:ext cx="1007361" cy="311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813664" y="2321243"/>
            <a:ext cx="7885961" cy="2284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99"/>
              </a:lnSpc>
            </a:pPr>
            <a:r>
              <a:rPr lang="en-US" sz="8112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Modular Furniture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93831" y="6135074"/>
            <a:ext cx="6865469" cy="1790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3112" lvl="1" indent="-261556" algn="l">
              <a:lnSpc>
                <a:spcPts val="2834"/>
              </a:lnSpc>
              <a:buFont typeface="Arial"/>
              <a:buChar char="•"/>
            </a:pPr>
            <a:r>
              <a:rPr lang="en-US" sz="24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Install foldable or stackable furniture that can be adjusted based on needs.</a:t>
            </a:r>
          </a:p>
          <a:p>
            <a:pPr marL="523112" lvl="1" indent="-261556" algn="l">
              <a:lnSpc>
                <a:spcPts val="2834"/>
              </a:lnSpc>
              <a:buFont typeface="Arial"/>
              <a:buChar char="•"/>
            </a:pPr>
            <a:r>
              <a:rPr lang="en-US" sz="24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 movable partitions to create temporary meeting rooms or workspaces.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79290" y="1644087"/>
            <a:ext cx="3230386" cy="36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3122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Solution 3: 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1000786" y="8955154"/>
            <a:ext cx="5294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Freeform 17"/>
          <p:cNvSpPr/>
          <p:nvPr/>
        </p:nvSpPr>
        <p:spPr>
          <a:xfrm>
            <a:off x="14509676" y="-7504721"/>
            <a:ext cx="12911838" cy="12648221"/>
          </a:xfrm>
          <a:custGeom>
            <a:avLst/>
            <a:gdLst/>
            <a:ahLst/>
            <a:cxnLst/>
            <a:rect l="l" t="t" r="r" b="b"/>
            <a:pathLst>
              <a:path w="12911838" h="12648221">
                <a:moveTo>
                  <a:pt x="0" y="0"/>
                </a:moveTo>
                <a:lnTo>
                  <a:pt x="12911838" y="0"/>
                </a:lnTo>
                <a:lnTo>
                  <a:pt x="12911838" y="12648221"/>
                </a:lnTo>
                <a:lnTo>
                  <a:pt x="0" y="12648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28700" y="768775"/>
            <a:ext cx="7110067" cy="8749450"/>
          </a:xfrm>
          <a:custGeom>
            <a:avLst/>
            <a:gdLst/>
            <a:ahLst/>
            <a:cxnLst/>
            <a:rect l="l" t="t" r="r" b="b"/>
            <a:pathLst>
              <a:path w="7110067" h="8749450">
                <a:moveTo>
                  <a:pt x="0" y="0"/>
                </a:moveTo>
                <a:lnTo>
                  <a:pt x="7110067" y="0"/>
                </a:lnTo>
                <a:lnTo>
                  <a:pt x="7110067" y="8749450"/>
                </a:lnTo>
                <a:lnTo>
                  <a:pt x="0" y="87494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6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8999" y="-429963"/>
            <a:ext cx="11825055" cy="11902629"/>
            <a:chOff x="0" y="0"/>
            <a:chExt cx="3114418" cy="31348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14418" cy="3134849"/>
            </a:xfrm>
            <a:custGeom>
              <a:avLst/>
              <a:gdLst/>
              <a:ahLst/>
              <a:cxnLst/>
              <a:rect l="l" t="t" r="r" b="b"/>
              <a:pathLst>
                <a:path w="3114418" h="3134849">
                  <a:moveTo>
                    <a:pt x="0" y="0"/>
                  </a:moveTo>
                  <a:lnTo>
                    <a:pt x="3114418" y="0"/>
                  </a:lnTo>
                  <a:lnTo>
                    <a:pt x="3114418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14418" cy="317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12126" y="648077"/>
            <a:ext cx="563614" cy="412975"/>
          </a:xfrm>
          <a:custGeom>
            <a:avLst/>
            <a:gdLst/>
            <a:ahLst/>
            <a:cxnLst/>
            <a:rect l="l" t="t" r="r" b="b"/>
            <a:pathLst>
              <a:path w="563614" h="412975">
                <a:moveTo>
                  <a:pt x="0" y="0"/>
                </a:moveTo>
                <a:lnTo>
                  <a:pt x="563614" y="0"/>
                </a:lnTo>
                <a:lnTo>
                  <a:pt x="563614" y="412975"/>
                </a:lnTo>
                <a:lnTo>
                  <a:pt x="0" y="412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097586" y="695096"/>
            <a:ext cx="2772635" cy="36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3122" b="1">
                <a:solidFill>
                  <a:srgbClr val="231F2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Solution 3: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566407" y="9258300"/>
            <a:ext cx="1692893" cy="682965"/>
            <a:chOff x="0" y="0"/>
            <a:chExt cx="1007361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07361" cy="406400"/>
            </a:xfrm>
            <a:custGeom>
              <a:avLst/>
              <a:gdLst/>
              <a:ahLst/>
              <a:cxnLst/>
              <a:rect l="l" t="t" r="r" b="b"/>
              <a:pathLst>
                <a:path w="1007361" h="406400">
                  <a:moveTo>
                    <a:pt x="804161" y="0"/>
                  </a:moveTo>
                  <a:cubicBezTo>
                    <a:pt x="916385" y="0"/>
                    <a:pt x="1007361" y="90976"/>
                    <a:pt x="1007361" y="203200"/>
                  </a:cubicBezTo>
                  <a:cubicBezTo>
                    <a:pt x="1007361" y="315424"/>
                    <a:pt x="916385" y="406400"/>
                    <a:pt x="804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95250"/>
              <a:ext cx="1007361" cy="311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5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747047" y="1428473"/>
            <a:ext cx="8785550" cy="2422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5"/>
              </a:lnSpc>
            </a:pPr>
            <a:r>
              <a:rPr lang="en-US" sz="8561" b="1">
                <a:solidFill>
                  <a:srgbClr val="01011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Advantages &amp; Disadvantages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39033" y="4430318"/>
            <a:ext cx="6773820" cy="385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9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Advantages:</a:t>
            </a:r>
          </a:p>
          <a:p>
            <a:pPr marL="544701" lvl="1" indent="-272351" algn="l">
              <a:lnSpc>
                <a:spcPts val="2951"/>
              </a:lnSpc>
              <a:buFont typeface="Arial"/>
              <a:buChar char="•"/>
            </a:pPr>
            <a:r>
              <a:rPr lang="en-US" sz="25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Maximizes space utilization.</a:t>
            </a:r>
          </a:p>
          <a:p>
            <a:pPr marL="544701" lvl="1" indent="-272351" algn="l">
              <a:lnSpc>
                <a:spcPts val="2951"/>
              </a:lnSpc>
              <a:buFont typeface="Arial"/>
              <a:buChar char="•"/>
            </a:pPr>
            <a:r>
              <a:rPr lang="en-US" sz="25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Customizable for different team sizes or activities.</a:t>
            </a:r>
          </a:p>
          <a:p>
            <a:pPr algn="l">
              <a:lnSpc>
                <a:spcPts val="2951"/>
              </a:lnSpc>
            </a:pPr>
            <a:endParaRPr lang="en-US" sz="2522" b="1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l">
              <a:lnSpc>
                <a:spcPts val="3416"/>
              </a:lnSpc>
            </a:pPr>
            <a:r>
              <a:rPr lang="en-US" sz="2919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Disadvantages:</a:t>
            </a:r>
          </a:p>
          <a:p>
            <a:pPr marL="544701" lvl="1" indent="-272351" algn="l">
              <a:lnSpc>
                <a:spcPts val="2951"/>
              </a:lnSpc>
              <a:buFont typeface="Arial"/>
              <a:buChar char="•"/>
            </a:pPr>
            <a:r>
              <a:rPr lang="en-US" sz="25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High initial investment.</a:t>
            </a:r>
          </a:p>
          <a:p>
            <a:pPr marL="544701" lvl="1" indent="-272351" algn="l">
              <a:lnSpc>
                <a:spcPts val="2951"/>
              </a:lnSpc>
              <a:buFont typeface="Arial"/>
              <a:buChar char="•"/>
            </a:pPr>
            <a:r>
              <a:rPr lang="en-US" sz="25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Frequent adjustments may disrupt workflow.</a:t>
            </a:r>
          </a:p>
          <a:p>
            <a:pPr algn="l">
              <a:lnSpc>
                <a:spcPts val="2951"/>
              </a:lnSpc>
            </a:pPr>
            <a:endParaRPr lang="en-US" sz="2522" b="1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16148138" y="9618832"/>
            <a:ext cx="5294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Freeform 13"/>
          <p:cNvSpPr/>
          <p:nvPr/>
        </p:nvSpPr>
        <p:spPr>
          <a:xfrm>
            <a:off x="456670" y="1633913"/>
            <a:ext cx="7909933" cy="8854582"/>
          </a:xfrm>
          <a:custGeom>
            <a:avLst/>
            <a:gdLst/>
            <a:ahLst/>
            <a:cxnLst/>
            <a:rect l="l" t="t" r="r" b="b"/>
            <a:pathLst>
              <a:path w="7909933" h="8854582">
                <a:moveTo>
                  <a:pt x="0" y="0"/>
                </a:moveTo>
                <a:lnTo>
                  <a:pt x="7909934" y="0"/>
                </a:lnTo>
                <a:lnTo>
                  <a:pt x="7909934" y="8854582"/>
                </a:lnTo>
                <a:lnTo>
                  <a:pt x="0" y="88545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6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9926" y="5615657"/>
            <a:ext cx="19633980" cy="5857009"/>
            <a:chOff x="0" y="0"/>
            <a:chExt cx="5171089" cy="15425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1089" cy="1542587"/>
            </a:xfrm>
            <a:custGeom>
              <a:avLst/>
              <a:gdLst/>
              <a:ahLst/>
              <a:cxnLst/>
              <a:rect l="l" t="t" r="r" b="b"/>
              <a:pathLst>
                <a:path w="5171089" h="1542587">
                  <a:moveTo>
                    <a:pt x="0" y="0"/>
                  </a:moveTo>
                  <a:lnTo>
                    <a:pt x="5171089" y="0"/>
                  </a:lnTo>
                  <a:lnTo>
                    <a:pt x="5171089" y="1542587"/>
                  </a:lnTo>
                  <a:lnTo>
                    <a:pt x="0" y="1542587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71089" cy="1580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010114" y="0"/>
            <a:ext cx="19633980" cy="10287000"/>
            <a:chOff x="0" y="0"/>
            <a:chExt cx="5171089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71089" cy="2709333"/>
            </a:xfrm>
            <a:custGeom>
              <a:avLst/>
              <a:gdLst/>
              <a:ahLst/>
              <a:cxnLst/>
              <a:rect l="l" t="t" r="r" b="b"/>
              <a:pathLst>
                <a:path w="5171089" h="2709333">
                  <a:moveTo>
                    <a:pt x="12224" y="0"/>
                  </a:moveTo>
                  <a:lnTo>
                    <a:pt x="5158866" y="0"/>
                  </a:lnTo>
                  <a:cubicBezTo>
                    <a:pt x="5165617" y="0"/>
                    <a:pt x="5171089" y="5473"/>
                    <a:pt x="5171089" y="12224"/>
                  </a:cubicBezTo>
                  <a:lnTo>
                    <a:pt x="5171089" y="2697110"/>
                  </a:lnTo>
                  <a:cubicBezTo>
                    <a:pt x="5171089" y="2703861"/>
                    <a:pt x="5165617" y="2709333"/>
                    <a:pt x="5158866" y="2709333"/>
                  </a:cubicBezTo>
                  <a:lnTo>
                    <a:pt x="12224" y="2709333"/>
                  </a:lnTo>
                  <a:cubicBezTo>
                    <a:pt x="5473" y="2709333"/>
                    <a:pt x="0" y="2703861"/>
                    <a:pt x="0" y="2697110"/>
                  </a:cubicBezTo>
                  <a:lnTo>
                    <a:pt x="0" y="12224"/>
                  </a:lnTo>
                  <a:cubicBezTo>
                    <a:pt x="0" y="5473"/>
                    <a:pt x="5473" y="0"/>
                    <a:pt x="12224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17108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5133368" y="3213363"/>
            <a:ext cx="13034904" cy="12089874"/>
          </a:xfrm>
          <a:custGeom>
            <a:avLst/>
            <a:gdLst/>
            <a:ahLst/>
            <a:cxnLst/>
            <a:rect l="l" t="t" r="r" b="b"/>
            <a:pathLst>
              <a:path w="13034904" h="12089874">
                <a:moveTo>
                  <a:pt x="0" y="0"/>
                </a:moveTo>
                <a:lnTo>
                  <a:pt x="13034904" y="0"/>
                </a:lnTo>
                <a:lnTo>
                  <a:pt x="13034904" y="12089874"/>
                </a:lnTo>
                <a:lnTo>
                  <a:pt x="0" y="12089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93831" y="1597068"/>
            <a:ext cx="563614" cy="412975"/>
          </a:xfrm>
          <a:custGeom>
            <a:avLst/>
            <a:gdLst/>
            <a:ahLst/>
            <a:cxnLst/>
            <a:rect l="l" t="t" r="r" b="b"/>
            <a:pathLst>
              <a:path w="563614" h="412975">
                <a:moveTo>
                  <a:pt x="0" y="0"/>
                </a:moveTo>
                <a:lnTo>
                  <a:pt x="563613" y="0"/>
                </a:lnTo>
                <a:lnTo>
                  <a:pt x="563613" y="412975"/>
                </a:lnTo>
                <a:lnTo>
                  <a:pt x="0" y="412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93831" y="8632721"/>
            <a:ext cx="1692893" cy="682965"/>
            <a:chOff x="0" y="0"/>
            <a:chExt cx="1007361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07361" cy="406400"/>
            </a:xfrm>
            <a:custGeom>
              <a:avLst/>
              <a:gdLst/>
              <a:ahLst/>
              <a:cxnLst/>
              <a:rect l="l" t="t" r="r" b="b"/>
              <a:pathLst>
                <a:path w="1007361" h="406400">
                  <a:moveTo>
                    <a:pt x="804161" y="0"/>
                  </a:moveTo>
                  <a:cubicBezTo>
                    <a:pt x="916385" y="0"/>
                    <a:pt x="1007361" y="90976"/>
                    <a:pt x="1007361" y="203200"/>
                  </a:cubicBezTo>
                  <a:cubicBezTo>
                    <a:pt x="1007361" y="315424"/>
                    <a:pt x="916385" y="406400"/>
                    <a:pt x="804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95250"/>
              <a:ext cx="1007361" cy="311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813664" y="2321243"/>
            <a:ext cx="7885961" cy="2284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99"/>
              </a:lnSpc>
            </a:pPr>
            <a:r>
              <a:rPr lang="en-US" sz="8112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Vertical Space Optimization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93831" y="6135074"/>
            <a:ext cx="6865469" cy="143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3112" lvl="1" indent="-261556" algn="l">
              <a:lnSpc>
                <a:spcPts val="2834"/>
              </a:lnSpc>
              <a:buFont typeface="Arial"/>
              <a:buChar char="•"/>
            </a:pPr>
            <a:r>
              <a:rPr lang="en-US" sz="2422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 shelves and wall-mounted storage to free up floor space.</a:t>
            </a:r>
          </a:p>
          <a:p>
            <a:pPr marL="523112" lvl="1" indent="-261556" algn="l">
              <a:lnSpc>
                <a:spcPts val="2834"/>
              </a:lnSpc>
              <a:buFont typeface="Arial"/>
              <a:buChar char="•"/>
            </a:pPr>
            <a:r>
              <a:rPr lang="en-US" sz="2422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Incorporate standing desks to reduce seating requirements.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79290" y="1644087"/>
            <a:ext cx="3230386" cy="36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3122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Solution 4: 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1000786" y="8955154"/>
            <a:ext cx="5294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Freeform 17"/>
          <p:cNvSpPr/>
          <p:nvPr/>
        </p:nvSpPr>
        <p:spPr>
          <a:xfrm>
            <a:off x="14509676" y="-7504721"/>
            <a:ext cx="12911838" cy="12648221"/>
          </a:xfrm>
          <a:custGeom>
            <a:avLst/>
            <a:gdLst/>
            <a:ahLst/>
            <a:cxnLst/>
            <a:rect l="l" t="t" r="r" b="b"/>
            <a:pathLst>
              <a:path w="12911838" h="12648221">
                <a:moveTo>
                  <a:pt x="0" y="0"/>
                </a:moveTo>
                <a:lnTo>
                  <a:pt x="12911838" y="0"/>
                </a:lnTo>
                <a:lnTo>
                  <a:pt x="12911838" y="12648221"/>
                </a:lnTo>
                <a:lnTo>
                  <a:pt x="0" y="12648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03783" y="1546171"/>
            <a:ext cx="9917447" cy="7194657"/>
          </a:xfrm>
          <a:custGeom>
            <a:avLst/>
            <a:gdLst/>
            <a:ahLst/>
            <a:cxnLst/>
            <a:rect l="l" t="t" r="r" b="b"/>
            <a:pathLst>
              <a:path w="9917447" h="7194657">
                <a:moveTo>
                  <a:pt x="0" y="0"/>
                </a:moveTo>
                <a:lnTo>
                  <a:pt x="9917447" y="0"/>
                </a:lnTo>
                <a:lnTo>
                  <a:pt x="9917447" y="7194658"/>
                </a:lnTo>
                <a:lnTo>
                  <a:pt x="0" y="7194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429</Words>
  <Application>Microsoft Office PowerPoint</Application>
  <PresentationFormat>Custom</PresentationFormat>
  <Paragraphs>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Poppins Ultra-Bold</vt:lpstr>
      <vt:lpstr>Poppins Semi-Bold</vt:lpstr>
      <vt:lpstr>Poppins Medium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-By Anvesh</dc:title>
  <cp:lastModifiedBy>Anvesh M</cp:lastModifiedBy>
  <cp:revision>5</cp:revision>
  <dcterms:created xsi:type="dcterms:W3CDTF">2006-08-16T00:00:00Z</dcterms:created>
  <dcterms:modified xsi:type="dcterms:W3CDTF">2024-11-28T05:29:57Z</dcterms:modified>
  <dc:identifier>DAGXrmZHrOM</dc:identifier>
</cp:coreProperties>
</file>